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2"/>
  </p:notesMasterIdLst>
  <p:sldIdLst>
    <p:sldId id="292" r:id="rId3"/>
    <p:sldId id="627" r:id="rId4"/>
    <p:sldId id="628" r:id="rId5"/>
    <p:sldId id="653" r:id="rId6"/>
    <p:sldId id="581" r:id="rId7"/>
    <p:sldId id="629" r:id="rId8"/>
    <p:sldId id="529" r:id="rId9"/>
    <p:sldId id="385" r:id="rId10"/>
    <p:sldId id="389" r:id="rId11"/>
    <p:sldId id="388" r:id="rId12"/>
    <p:sldId id="390" r:id="rId13"/>
    <p:sldId id="391" r:id="rId14"/>
    <p:sldId id="393" r:id="rId15"/>
    <p:sldId id="394" r:id="rId16"/>
    <p:sldId id="639" r:id="rId17"/>
    <p:sldId id="641" r:id="rId18"/>
    <p:sldId id="642" r:id="rId19"/>
    <p:sldId id="643" r:id="rId20"/>
    <p:sldId id="644" r:id="rId21"/>
    <p:sldId id="649" r:id="rId22"/>
    <p:sldId id="654" r:id="rId23"/>
    <p:sldId id="661" r:id="rId24"/>
    <p:sldId id="662" r:id="rId25"/>
    <p:sldId id="663" r:id="rId26"/>
    <p:sldId id="664" r:id="rId27"/>
    <p:sldId id="665" r:id="rId28"/>
    <p:sldId id="666" r:id="rId29"/>
    <p:sldId id="655" r:id="rId30"/>
    <p:sldId id="660" r:id="rId31"/>
    <p:sldId id="667" r:id="rId32"/>
    <p:sldId id="668" r:id="rId33"/>
    <p:sldId id="669" r:id="rId34"/>
    <p:sldId id="671" r:id="rId35"/>
    <p:sldId id="656" r:id="rId36"/>
    <p:sldId id="657" r:id="rId37"/>
    <p:sldId id="658" r:id="rId38"/>
    <p:sldId id="659" r:id="rId39"/>
    <p:sldId id="280" r:id="rId40"/>
    <p:sldId id="651" r:id="rId41"/>
  </p:sldIdLst>
  <p:sldSz cx="18288000" cy="10287000"/>
  <p:notesSz cx="10287000" cy="18288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rbel" panose="020B0503020204020204" pitchFamily="34" charset="0"/>
      <p:regular r:id="rId47"/>
      <p:bold r:id="rId48"/>
      <p:italic r:id="rId49"/>
      <p:boldItalic r:id="rId50"/>
    </p:embeddedFont>
    <p:embeddedFont>
      <p:font typeface="Inter" panose="02000503000000020004" pitchFamily="2" charset="0"/>
      <p:regular r:id="rId51"/>
      <p:bold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C"/>
    <a:srgbClr val="FF0000"/>
    <a:srgbClr val="F4841D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91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266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610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5057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f9c5fcd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f9c5fcd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9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7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9824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Слайд с кодом 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509450" y="3032892"/>
            <a:ext cx="16452600" cy="6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22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3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1900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Ваш макет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11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devblog.ru/kak-ispolzovat-django-postgresql-i-docker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9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7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4" y="4117189"/>
            <a:ext cx="15773400" cy="1989138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Docker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Создание контейнеров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71DBEC-682F-8E42-A6B4-B33AC436080A}"/>
              </a:ext>
            </a:extLst>
          </p:cNvPr>
          <p:cNvSpPr/>
          <p:nvPr/>
        </p:nvSpPr>
        <p:spPr>
          <a:xfrm>
            <a:off x="1110345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Docker. Lesson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331A-89F0-E246-9C88-F32EDC94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 </a:t>
            </a:r>
            <a:r>
              <a:rPr lang="en-US" dirty="0"/>
              <a:t>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1417-8A72-B943-B17F-A45DFF8F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00" y="1934881"/>
            <a:ext cx="11139452" cy="79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7A73-0947-C942-B942-386758D8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F050B-D062-854B-97EB-E167611D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2578675"/>
            <a:ext cx="17286900" cy="66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1A28-64BB-BF42-824F-D052405C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наш контейнер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0B7DA-E765-644A-811A-57921099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149600"/>
            <a:ext cx="14097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5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ru-RU" dirty="0"/>
              <a:t>Пишем </a:t>
            </a:r>
            <a:r>
              <a:rPr lang="en-US" dirty="0" err="1"/>
              <a:t>dockerfile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23F5B-2824-084F-B024-D6E27CB6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5" y="2853249"/>
            <a:ext cx="8601662" cy="4956242"/>
          </a:xfrm>
          <a:prstGeom prst="rect">
            <a:avLst/>
          </a:prstGeom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B54DBB09-6465-FB4A-AED6-C60CD213D0A0}"/>
              </a:ext>
            </a:extLst>
          </p:cNvPr>
          <p:cNvSpPr/>
          <p:nvPr/>
        </p:nvSpPr>
        <p:spPr>
          <a:xfrm>
            <a:off x="9521701" y="4941652"/>
            <a:ext cx="1322962" cy="969264"/>
          </a:xfrm>
          <a:custGeom>
            <a:avLst/>
            <a:gdLst>
              <a:gd name="connsiteX0" fmla="*/ 0 w 1322962"/>
              <a:gd name="connsiteY0" fmla="*/ 242316 h 969264"/>
              <a:gd name="connsiteX1" fmla="*/ 838330 w 1322962"/>
              <a:gd name="connsiteY1" fmla="*/ 242316 h 969264"/>
              <a:gd name="connsiteX2" fmla="*/ 838330 w 1322962"/>
              <a:gd name="connsiteY2" fmla="*/ 0 h 969264"/>
              <a:gd name="connsiteX3" fmla="*/ 1322962 w 1322962"/>
              <a:gd name="connsiteY3" fmla="*/ 484632 h 969264"/>
              <a:gd name="connsiteX4" fmla="*/ 838330 w 1322962"/>
              <a:gd name="connsiteY4" fmla="*/ 969264 h 969264"/>
              <a:gd name="connsiteX5" fmla="*/ 838330 w 1322962"/>
              <a:gd name="connsiteY5" fmla="*/ 726948 h 969264"/>
              <a:gd name="connsiteX6" fmla="*/ 0 w 1322962"/>
              <a:gd name="connsiteY6" fmla="*/ 726948 h 969264"/>
              <a:gd name="connsiteX7" fmla="*/ 242316 w 1322962"/>
              <a:gd name="connsiteY7" fmla="*/ 484632 h 969264"/>
              <a:gd name="connsiteX8" fmla="*/ 0 w 1322962"/>
              <a:gd name="connsiteY8" fmla="*/ 242316 h 96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62" h="969264" extrusionOk="0">
                <a:moveTo>
                  <a:pt x="0" y="242316"/>
                </a:moveTo>
                <a:cubicBezTo>
                  <a:pt x="396632" y="279272"/>
                  <a:pt x="469822" y="267713"/>
                  <a:pt x="838330" y="242316"/>
                </a:cubicBezTo>
                <a:cubicBezTo>
                  <a:pt x="829257" y="205061"/>
                  <a:pt x="819707" y="91145"/>
                  <a:pt x="838330" y="0"/>
                </a:cubicBezTo>
                <a:cubicBezTo>
                  <a:pt x="996726" y="211121"/>
                  <a:pt x="1180137" y="365939"/>
                  <a:pt x="1322962" y="484632"/>
                </a:cubicBezTo>
                <a:cubicBezTo>
                  <a:pt x="1097157" y="684199"/>
                  <a:pt x="1081416" y="784069"/>
                  <a:pt x="838330" y="969264"/>
                </a:cubicBezTo>
                <a:cubicBezTo>
                  <a:pt x="821392" y="917010"/>
                  <a:pt x="850344" y="757220"/>
                  <a:pt x="838330" y="726948"/>
                </a:cubicBezTo>
                <a:cubicBezTo>
                  <a:pt x="732882" y="681618"/>
                  <a:pt x="322489" y="684574"/>
                  <a:pt x="0" y="726948"/>
                </a:cubicBezTo>
                <a:cubicBezTo>
                  <a:pt x="61909" y="651611"/>
                  <a:pt x="175198" y="536085"/>
                  <a:pt x="242316" y="484632"/>
                </a:cubicBezTo>
                <a:cubicBezTo>
                  <a:pt x="178077" y="441035"/>
                  <a:pt x="32440" y="306047"/>
                  <a:pt x="0" y="24231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0C339E-0233-1542-9DC7-B62455DF0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4486" y="4335992"/>
            <a:ext cx="6600212" cy="1990752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3BC0CFAD-6CC6-AA40-BC21-1DE0BCFB3F60}"/>
              </a:ext>
            </a:extLst>
          </p:cNvPr>
          <p:cNvSpPr/>
          <p:nvPr/>
        </p:nvSpPr>
        <p:spPr>
          <a:xfrm>
            <a:off x="363166" y="6965004"/>
            <a:ext cx="5019472" cy="1102468"/>
          </a:xfrm>
          <a:custGeom>
            <a:avLst/>
            <a:gdLst>
              <a:gd name="connsiteX0" fmla="*/ 778213 w 2509736"/>
              <a:gd name="connsiteY0" fmla="*/ 64851 h 639846"/>
              <a:gd name="connsiteX1" fmla="*/ 486383 w 2509736"/>
              <a:gd name="connsiteY1" fmla="*/ 77821 h 639846"/>
              <a:gd name="connsiteX2" fmla="*/ 434502 w 2509736"/>
              <a:gd name="connsiteY2" fmla="*/ 84307 h 639846"/>
              <a:gd name="connsiteX3" fmla="*/ 304800 w 2509736"/>
              <a:gd name="connsiteY3" fmla="*/ 97277 h 639846"/>
              <a:gd name="connsiteX4" fmla="*/ 220494 w 2509736"/>
              <a:gd name="connsiteY4" fmla="*/ 110247 h 639846"/>
              <a:gd name="connsiteX5" fmla="*/ 201038 w 2509736"/>
              <a:gd name="connsiteY5" fmla="*/ 116732 h 639846"/>
              <a:gd name="connsiteX6" fmla="*/ 162128 w 2509736"/>
              <a:gd name="connsiteY6" fmla="*/ 123217 h 639846"/>
              <a:gd name="connsiteX7" fmla="*/ 136187 w 2509736"/>
              <a:gd name="connsiteY7" fmla="*/ 129702 h 639846"/>
              <a:gd name="connsiteX8" fmla="*/ 97277 w 2509736"/>
              <a:gd name="connsiteY8" fmla="*/ 142672 h 639846"/>
              <a:gd name="connsiteX9" fmla="*/ 77821 w 2509736"/>
              <a:gd name="connsiteY9" fmla="*/ 155643 h 639846"/>
              <a:gd name="connsiteX10" fmla="*/ 58366 w 2509736"/>
              <a:gd name="connsiteY10" fmla="*/ 162128 h 639846"/>
              <a:gd name="connsiteX11" fmla="*/ 25940 w 2509736"/>
              <a:gd name="connsiteY11" fmla="*/ 188068 h 639846"/>
              <a:gd name="connsiteX12" fmla="*/ 0 w 2509736"/>
              <a:gd name="connsiteY12" fmla="*/ 226979 h 639846"/>
              <a:gd name="connsiteX13" fmla="*/ 19455 w 2509736"/>
              <a:gd name="connsiteY13" fmla="*/ 304800 h 639846"/>
              <a:gd name="connsiteX14" fmla="*/ 25940 w 2509736"/>
              <a:gd name="connsiteY14" fmla="*/ 324255 h 639846"/>
              <a:gd name="connsiteX15" fmla="*/ 38911 w 2509736"/>
              <a:gd name="connsiteY15" fmla="*/ 337226 h 639846"/>
              <a:gd name="connsiteX16" fmla="*/ 77821 w 2509736"/>
              <a:gd name="connsiteY16" fmla="*/ 389107 h 639846"/>
              <a:gd name="connsiteX17" fmla="*/ 90791 w 2509736"/>
              <a:gd name="connsiteY17" fmla="*/ 408562 h 639846"/>
              <a:gd name="connsiteX18" fmla="*/ 142672 w 2509736"/>
              <a:gd name="connsiteY18" fmla="*/ 453958 h 639846"/>
              <a:gd name="connsiteX19" fmla="*/ 162128 w 2509736"/>
              <a:gd name="connsiteY19" fmla="*/ 466928 h 639846"/>
              <a:gd name="connsiteX20" fmla="*/ 188068 w 2509736"/>
              <a:gd name="connsiteY20" fmla="*/ 486383 h 639846"/>
              <a:gd name="connsiteX21" fmla="*/ 214008 w 2509736"/>
              <a:gd name="connsiteY21" fmla="*/ 499353 h 639846"/>
              <a:gd name="connsiteX22" fmla="*/ 226979 w 2509736"/>
              <a:gd name="connsiteY22" fmla="*/ 512324 h 639846"/>
              <a:gd name="connsiteX23" fmla="*/ 259404 w 2509736"/>
              <a:gd name="connsiteY23" fmla="*/ 525294 h 639846"/>
              <a:gd name="connsiteX24" fmla="*/ 304800 w 2509736"/>
              <a:gd name="connsiteY24" fmla="*/ 551234 h 639846"/>
              <a:gd name="connsiteX25" fmla="*/ 337226 w 2509736"/>
              <a:gd name="connsiteY25" fmla="*/ 557719 h 639846"/>
              <a:gd name="connsiteX26" fmla="*/ 395591 w 2509736"/>
              <a:gd name="connsiteY26" fmla="*/ 577175 h 639846"/>
              <a:gd name="connsiteX27" fmla="*/ 415047 w 2509736"/>
              <a:gd name="connsiteY27" fmla="*/ 583660 h 639846"/>
              <a:gd name="connsiteX28" fmla="*/ 453957 w 2509736"/>
              <a:gd name="connsiteY28" fmla="*/ 590145 h 639846"/>
              <a:gd name="connsiteX29" fmla="*/ 473413 w 2509736"/>
              <a:gd name="connsiteY29" fmla="*/ 596630 h 639846"/>
              <a:gd name="connsiteX30" fmla="*/ 531779 w 2509736"/>
              <a:gd name="connsiteY30" fmla="*/ 603115 h 639846"/>
              <a:gd name="connsiteX31" fmla="*/ 564204 w 2509736"/>
              <a:gd name="connsiteY31" fmla="*/ 609600 h 639846"/>
              <a:gd name="connsiteX32" fmla="*/ 642026 w 2509736"/>
              <a:gd name="connsiteY32" fmla="*/ 616085 h 639846"/>
              <a:gd name="connsiteX33" fmla="*/ 1420238 w 2509736"/>
              <a:gd name="connsiteY33" fmla="*/ 616085 h 639846"/>
              <a:gd name="connsiteX34" fmla="*/ 1439694 w 2509736"/>
              <a:gd name="connsiteY34" fmla="*/ 609600 h 639846"/>
              <a:gd name="connsiteX35" fmla="*/ 1478604 w 2509736"/>
              <a:gd name="connsiteY35" fmla="*/ 603115 h 639846"/>
              <a:gd name="connsiteX36" fmla="*/ 1504545 w 2509736"/>
              <a:gd name="connsiteY36" fmla="*/ 596630 h 639846"/>
              <a:gd name="connsiteX37" fmla="*/ 1524000 w 2509736"/>
              <a:gd name="connsiteY37" fmla="*/ 590145 h 639846"/>
              <a:gd name="connsiteX38" fmla="*/ 1608306 w 2509736"/>
              <a:gd name="connsiteY38" fmla="*/ 577175 h 639846"/>
              <a:gd name="connsiteX39" fmla="*/ 1660187 w 2509736"/>
              <a:gd name="connsiteY39" fmla="*/ 564204 h 639846"/>
              <a:gd name="connsiteX40" fmla="*/ 1679643 w 2509736"/>
              <a:gd name="connsiteY40" fmla="*/ 557719 h 639846"/>
              <a:gd name="connsiteX41" fmla="*/ 1712068 w 2509736"/>
              <a:gd name="connsiteY41" fmla="*/ 551234 h 639846"/>
              <a:gd name="connsiteX42" fmla="*/ 1770434 w 2509736"/>
              <a:gd name="connsiteY42" fmla="*/ 538264 h 639846"/>
              <a:gd name="connsiteX43" fmla="*/ 1815830 w 2509736"/>
              <a:gd name="connsiteY43" fmla="*/ 531779 h 639846"/>
              <a:gd name="connsiteX44" fmla="*/ 1835285 w 2509736"/>
              <a:gd name="connsiteY44" fmla="*/ 525294 h 639846"/>
              <a:gd name="connsiteX45" fmla="*/ 1913106 w 2509736"/>
              <a:gd name="connsiteY45" fmla="*/ 512324 h 639846"/>
              <a:gd name="connsiteX46" fmla="*/ 1952017 w 2509736"/>
              <a:gd name="connsiteY46" fmla="*/ 505838 h 639846"/>
              <a:gd name="connsiteX47" fmla="*/ 1990928 w 2509736"/>
              <a:gd name="connsiteY47" fmla="*/ 499353 h 639846"/>
              <a:gd name="connsiteX48" fmla="*/ 2075234 w 2509736"/>
              <a:gd name="connsiteY48" fmla="*/ 486383 h 639846"/>
              <a:gd name="connsiteX49" fmla="*/ 2146570 w 2509736"/>
              <a:gd name="connsiteY49" fmla="*/ 473413 h 639846"/>
              <a:gd name="connsiteX50" fmla="*/ 2211421 w 2509736"/>
              <a:gd name="connsiteY50" fmla="*/ 460443 h 639846"/>
              <a:gd name="connsiteX51" fmla="*/ 2263302 w 2509736"/>
              <a:gd name="connsiteY51" fmla="*/ 447472 h 639846"/>
              <a:gd name="connsiteX52" fmla="*/ 2295728 w 2509736"/>
              <a:gd name="connsiteY52" fmla="*/ 440987 h 639846"/>
              <a:gd name="connsiteX53" fmla="*/ 2328153 w 2509736"/>
              <a:gd name="connsiteY53" fmla="*/ 428017 h 639846"/>
              <a:gd name="connsiteX54" fmla="*/ 2367064 w 2509736"/>
              <a:gd name="connsiteY54" fmla="*/ 415047 h 639846"/>
              <a:gd name="connsiteX55" fmla="*/ 2386519 w 2509736"/>
              <a:gd name="connsiteY55" fmla="*/ 408562 h 639846"/>
              <a:gd name="connsiteX56" fmla="*/ 2412460 w 2509736"/>
              <a:gd name="connsiteY56" fmla="*/ 395592 h 639846"/>
              <a:gd name="connsiteX57" fmla="*/ 2490281 w 2509736"/>
              <a:gd name="connsiteY57" fmla="*/ 317770 h 639846"/>
              <a:gd name="connsiteX58" fmla="*/ 2503251 w 2509736"/>
              <a:gd name="connsiteY58" fmla="*/ 298315 h 639846"/>
              <a:gd name="connsiteX59" fmla="*/ 2509736 w 2509736"/>
              <a:gd name="connsiteY59" fmla="*/ 278860 h 639846"/>
              <a:gd name="connsiteX60" fmla="*/ 2503251 w 2509736"/>
              <a:gd name="connsiteY60" fmla="*/ 214009 h 639846"/>
              <a:gd name="connsiteX61" fmla="*/ 2490281 w 2509736"/>
              <a:gd name="connsiteY61" fmla="*/ 201038 h 639846"/>
              <a:gd name="connsiteX62" fmla="*/ 2444885 w 2509736"/>
              <a:gd name="connsiteY62" fmla="*/ 149158 h 639846"/>
              <a:gd name="connsiteX63" fmla="*/ 2431915 w 2509736"/>
              <a:gd name="connsiteY63" fmla="*/ 136187 h 639846"/>
              <a:gd name="connsiteX64" fmla="*/ 2405974 w 2509736"/>
              <a:gd name="connsiteY64" fmla="*/ 123217 h 639846"/>
              <a:gd name="connsiteX65" fmla="*/ 2367064 w 2509736"/>
              <a:gd name="connsiteY65" fmla="*/ 97277 h 639846"/>
              <a:gd name="connsiteX66" fmla="*/ 2321668 w 2509736"/>
              <a:gd name="connsiteY66" fmla="*/ 77821 h 639846"/>
              <a:gd name="connsiteX67" fmla="*/ 2295728 w 2509736"/>
              <a:gd name="connsiteY67" fmla="*/ 64851 h 639846"/>
              <a:gd name="connsiteX68" fmla="*/ 2256817 w 2509736"/>
              <a:gd name="connsiteY68" fmla="*/ 51881 h 639846"/>
              <a:gd name="connsiteX69" fmla="*/ 2237362 w 2509736"/>
              <a:gd name="connsiteY69" fmla="*/ 45396 h 639846"/>
              <a:gd name="connsiteX70" fmla="*/ 2217906 w 2509736"/>
              <a:gd name="connsiteY70" fmla="*/ 38911 h 639846"/>
              <a:gd name="connsiteX71" fmla="*/ 2198451 w 2509736"/>
              <a:gd name="connsiteY71" fmla="*/ 32426 h 639846"/>
              <a:gd name="connsiteX72" fmla="*/ 2172511 w 2509736"/>
              <a:gd name="connsiteY72" fmla="*/ 25941 h 639846"/>
              <a:gd name="connsiteX73" fmla="*/ 2153055 w 2509736"/>
              <a:gd name="connsiteY73" fmla="*/ 19455 h 639846"/>
              <a:gd name="connsiteX74" fmla="*/ 2120630 w 2509736"/>
              <a:gd name="connsiteY74" fmla="*/ 12970 h 639846"/>
              <a:gd name="connsiteX75" fmla="*/ 2010383 w 2509736"/>
              <a:gd name="connsiteY75" fmla="*/ 0 h 639846"/>
              <a:gd name="connsiteX76" fmla="*/ 1601821 w 2509736"/>
              <a:gd name="connsiteY76" fmla="*/ 6485 h 639846"/>
              <a:gd name="connsiteX77" fmla="*/ 1511030 w 2509736"/>
              <a:gd name="connsiteY77" fmla="*/ 12970 h 639846"/>
              <a:gd name="connsiteX78" fmla="*/ 1264596 w 2509736"/>
              <a:gd name="connsiteY78" fmla="*/ 25941 h 639846"/>
              <a:gd name="connsiteX79" fmla="*/ 246434 w 2509736"/>
              <a:gd name="connsiteY79" fmla="*/ 38911 h 6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09736" h="639846">
                <a:moveTo>
                  <a:pt x="778213" y="64851"/>
                </a:moveTo>
                <a:cubicBezTo>
                  <a:pt x="634814" y="82776"/>
                  <a:pt x="799415" y="63908"/>
                  <a:pt x="486383" y="77821"/>
                </a:cubicBezTo>
                <a:cubicBezTo>
                  <a:pt x="468972" y="78595"/>
                  <a:pt x="451831" y="82450"/>
                  <a:pt x="434502" y="84307"/>
                </a:cubicBezTo>
                <a:cubicBezTo>
                  <a:pt x="391300" y="88936"/>
                  <a:pt x="347813" y="91132"/>
                  <a:pt x="304800" y="97277"/>
                </a:cubicBezTo>
                <a:cubicBezTo>
                  <a:pt x="290317" y="99346"/>
                  <a:pt x="236693" y="106647"/>
                  <a:pt x="220494" y="110247"/>
                </a:cubicBezTo>
                <a:cubicBezTo>
                  <a:pt x="213821" y="111730"/>
                  <a:pt x="207711" y="115249"/>
                  <a:pt x="201038" y="116732"/>
                </a:cubicBezTo>
                <a:cubicBezTo>
                  <a:pt x="188202" y="119584"/>
                  <a:pt x="175022" y="120638"/>
                  <a:pt x="162128" y="123217"/>
                </a:cubicBezTo>
                <a:cubicBezTo>
                  <a:pt x="153388" y="124965"/>
                  <a:pt x="144724" y="127141"/>
                  <a:pt x="136187" y="129702"/>
                </a:cubicBezTo>
                <a:cubicBezTo>
                  <a:pt x="123092" y="133630"/>
                  <a:pt x="97277" y="142672"/>
                  <a:pt x="97277" y="142672"/>
                </a:cubicBezTo>
                <a:cubicBezTo>
                  <a:pt x="90792" y="146996"/>
                  <a:pt x="84793" y="152157"/>
                  <a:pt x="77821" y="155643"/>
                </a:cubicBezTo>
                <a:cubicBezTo>
                  <a:pt x="71707" y="158700"/>
                  <a:pt x="64480" y="159071"/>
                  <a:pt x="58366" y="162128"/>
                </a:cubicBezTo>
                <a:cubicBezTo>
                  <a:pt x="48158" y="167232"/>
                  <a:pt x="33177" y="178419"/>
                  <a:pt x="25940" y="188068"/>
                </a:cubicBezTo>
                <a:cubicBezTo>
                  <a:pt x="16587" y="200539"/>
                  <a:pt x="0" y="226979"/>
                  <a:pt x="0" y="226979"/>
                </a:cubicBezTo>
                <a:cubicBezTo>
                  <a:pt x="8733" y="279374"/>
                  <a:pt x="2327" y="253416"/>
                  <a:pt x="19455" y="304800"/>
                </a:cubicBezTo>
                <a:cubicBezTo>
                  <a:pt x="21617" y="311285"/>
                  <a:pt x="21106" y="319421"/>
                  <a:pt x="25940" y="324255"/>
                </a:cubicBezTo>
                <a:lnTo>
                  <a:pt x="38911" y="337226"/>
                </a:lnTo>
                <a:cubicBezTo>
                  <a:pt x="55783" y="387843"/>
                  <a:pt x="28144" y="314591"/>
                  <a:pt x="77821" y="389107"/>
                </a:cubicBezTo>
                <a:cubicBezTo>
                  <a:pt x="82144" y="395592"/>
                  <a:pt x="85801" y="402575"/>
                  <a:pt x="90791" y="408562"/>
                </a:cubicBezTo>
                <a:cubicBezTo>
                  <a:pt x="104119" y="424555"/>
                  <a:pt x="127105" y="442283"/>
                  <a:pt x="142672" y="453958"/>
                </a:cubicBezTo>
                <a:cubicBezTo>
                  <a:pt x="148907" y="458635"/>
                  <a:pt x="155785" y="462398"/>
                  <a:pt x="162128" y="466928"/>
                </a:cubicBezTo>
                <a:cubicBezTo>
                  <a:pt x="170923" y="473210"/>
                  <a:pt x="178903" y="480655"/>
                  <a:pt x="188068" y="486383"/>
                </a:cubicBezTo>
                <a:cubicBezTo>
                  <a:pt x="196266" y="491507"/>
                  <a:pt x="205964" y="493991"/>
                  <a:pt x="214008" y="499353"/>
                </a:cubicBezTo>
                <a:cubicBezTo>
                  <a:pt x="219096" y="502745"/>
                  <a:pt x="221670" y="509290"/>
                  <a:pt x="226979" y="512324"/>
                </a:cubicBezTo>
                <a:cubicBezTo>
                  <a:pt x="237086" y="518100"/>
                  <a:pt x="248992" y="520088"/>
                  <a:pt x="259404" y="525294"/>
                </a:cubicBezTo>
                <a:cubicBezTo>
                  <a:pt x="287864" y="539524"/>
                  <a:pt x="270698" y="539867"/>
                  <a:pt x="304800" y="551234"/>
                </a:cubicBezTo>
                <a:cubicBezTo>
                  <a:pt x="315257" y="554720"/>
                  <a:pt x="326592" y="554819"/>
                  <a:pt x="337226" y="557719"/>
                </a:cubicBezTo>
                <a:cubicBezTo>
                  <a:pt x="337275" y="557732"/>
                  <a:pt x="385839" y="573924"/>
                  <a:pt x="395591" y="577175"/>
                </a:cubicBezTo>
                <a:cubicBezTo>
                  <a:pt x="402076" y="579337"/>
                  <a:pt x="408304" y="582536"/>
                  <a:pt x="415047" y="583660"/>
                </a:cubicBezTo>
                <a:cubicBezTo>
                  <a:pt x="428017" y="585822"/>
                  <a:pt x="441121" y="587293"/>
                  <a:pt x="453957" y="590145"/>
                </a:cubicBezTo>
                <a:cubicBezTo>
                  <a:pt x="460630" y="591628"/>
                  <a:pt x="466670" y="595506"/>
                  <a:pt x="473413" y="596630"/>
                </a:cubicBezTo>
                <a:cubicBezTo>
                  <a:pt x="492722" y="599848"/>
                  <a:pt x="512401" y="600347"/>
                  <a:pt x="531779" y="603115"/>
                </a:cubicBezTo>
                <a:cubicBezTo>
                  <a:pt x="542691" y="604674"/>
                  <a:pt x="553257" y="608312"/>
                  <a:pt x="564204" y="609600"/>
                </a:cubicBezTo>
                <a:cubicBezTo>
                  <a:pt x="590056" y="612641"/>
                  <a:pt x="616085" y="613923"/>
                  <a:pt x="642026" y="616085"/>
                </a:cubicBezTo>
                <a:cubicBezTo>
                  <a:pt x="922208" y="662782"/>
                  <a:pt x="701864" y="628365"/>
                  <a:pt x="1420238" y="616085"/>
                </a:cubicBezTo>
                <a:cubicBezTo>
                  <a:pt x="1427073" y="615968"/>
                  <a:pt x="1433021" y="611083"/>
                  <a:pt x="1439694" y="609600"/>
                </a:cubicBezTo>
                <a:cubicBezTo>
                  <a:pt x="1452530" y="606748"/>
                  <a:pt x="1465710" y="605694"/>
                  <a:pt x="1478604" y="603115"/>
                </a:cubicBezTo>
                <a:cubicBezTo>
                  <a:pt x="1487344" y="601367"/>
                  <a:pt x="1495975" y="599079"/>
                  <a:pt x="1504545" y="596630"/>
                </a:cubicBezTo>
                <a:cubicBezTo>
                  <a:pt x="1511118" y="594752"/>
                  <a:pt x="1517274" y="591368"/>
                  <a:pt x="1524000" y="590145"/>
                </a:cubicBezTo>
                <a:cubicBezTo>
                  <a:pt x="1610500" y="574418"/>
                  <a:pt x="1543814" y="592058"/>
                  <a:pt x="1608306" y="577175"/>
                </a:cubicBezTo>
                <a:cubicBezTo>
                  <a:pt x="1625675" y="573167"/>
                  <a:pt x="1643276" y="569841"/>
                  <a:pt x="1660187" y="564204"/>
                </a:cubicBezTo>
                <a:cubicBezTo>
                  <a:pt x="1666672" y="562042"/>
                  <a:pt x="1673011" y="559377"/>
                  <a:pt x="1679643" y="557719"/>
                </a:cubicBezTo>
                <a:cubicBezTo>
                  <a:pt x="1690336" y="555046"/>
                  <a:pt x="1701308" y="553625"/>
                  <a:pt x="1712068" y="551234"/>
                </a:cubicBezTo>
                <a:cubicBezTo>
                  <a:pt x="1747048" y="543461"/>
                  <a:pt x="1731313" y="544784"/>
                  <a:pt x="1770434" y="538264"/>
                </a:cubicBezTo>
                <a:cubicBezTo>
                  <a:pt x="1785512" y="535751"/>
                  <a:pt x="1800698" y="533941"/>
                  <a:pt x="1815830" y="531779"/>
                </a:cubicBezTo>
                <a:cubicBezTo>
                  <a:pt x="1822315" y="529617"/>
                  <a:pt x="1828582" y="526635"/>
                  <a:pt x="1835285" y="525294"/>
                </a:cubicBezTo>
                <a:cubicBezTo>
                  <a:pt x="1861072" y="520137"/>
                  <a:pt x="1887166" y="516648"/>
                  <a:pt x="1913106" y="512324"/>
                </a:cubicBezTo>
                <a:lnTo>
                  <a:pt x="1952017" y="505838"/>
                </a:lnTo>
                <a:cubicBezTo>
                  <a:pt x="1964987" y="503676"/>
                  <a:pt x="1977911" y="501213"/>
                  <a:pt x="1990928" y="499353"/>
                </a:cubicBezTo>
                <a:cubicBezTo>
                  <a:pt x="2012728" y="496239"/>
                  <a:pt x="2052742" y="490881"/>
                  <a:pt x="2075234" y="486383"/>
                </a:cubicBezTo>
                <a:cubicBezTo>
                  <a:pt x="2151678" y="471094"/>
                  <a:pt x="2031167" y="489899"/>
                  <a:pt x="2146570" y="473413"/>
                </a:cubicBezTo>
                <a:cubicBezTo>
                  <a:pt x="2190528" y="458761"/>
                  <a:pt x="2136896" y="475349"/>
                  <a:pt x="2211421" y="460443"/>
                </a:cubicBezTo>
                <a:cubicBezTo>
                  <a:pt x="2228901" y="456947"/>
                  <a:pt x="2245822" y="450968"/>
                  <a:pt x="2263302" y="447472"/>
                </a:cubicBezTo>
                <a:lnTo>
                  <a:pt x="2295728" y="440987"/>
                </a:lnTo>
                <a:cubicBezTo>
                  <a:pt x="2306536" y="436664"/>
                  <a:pt x="2317213" y="431995"/>
                  <a:pt x="2328153" y="428017"/>
                </a:cubicBezTo>
                <a:cubicBezTo>
                  <a:pt x="2341002" y="423345"/>
                  <a:pt x="2354094" y="419370"/>
                  <a:pt x="2367064" y="415047"/>
                </a:cubicBezTo>
                <a:cubicBezTo>
                  <a:pt x="2373549" y="412885"/>
                  <a:pt x="2380405" y="411619"/>
                  <a:pt x="2386519" y="408562"/>
                </a:cubicBezTo>
                <a:cubicBezTo>
                  <a:pt x="2395166" y="404239"/>
                  <a:pt x="2404066" y="400389"/>
                  <a:pt x="2412460" y="395592"/>
                </a:cubicBezTo>
                <a:cubicBezTo>
                  <a:pt x="2444921" y="377043"/>
                  <a:pt x="2468898" y="347708"/>
                  <a:pt x="2490281" y="317770"/>
                </a:cubicBezTo>
                <a:cubicBezTo>
                  <a:pt x="2494811" y="311428"/>
                  <a:pt x="2499765" y="305286"/>
                  <a:pt x="2503251" y="298315"/>
                </a:cubicBezTo>
                <a:cubicBezTo>
                  <a:pt x="2506308" y="292201"/>
                  <a:pt x="2507574" y="285345"/>
                  <a:pt x="2509736" y="278860"/>
                </a:cubicBezTo>
                <a:cubicBezTo>
                  <a:pt x="2507574" y="257243"/>
                  <a:pt x="2508520" y="235085"/>
                  <a:pt x="2503251" y="214009"/>
                </a:cubicBezTo>
                <a:cubicBezTo>
                  <a:pt x="2501768" y="208077"/>
                  <a:pt x="2494101" y="205813"/>
                  <a:pt x="2490281" y="201038"/>
                </a:cubicBezTo>
                <a:cubicBezTo>
                  <a:pt x="2447387" y="147419"/>
                  <a:pt x="2524879" y="229152"/>
                  <a:pt x="2444885" y="149158"/>
                </a:cubicBezTo>
                <a:cubicBezTo>
                  <a:pt x="2440561" y="144834"/>
                  <a:pt x="2437384" y="138921"/>
                  <a:pt x="2431915" y="136187"/>
                </a:cubicBezTo>
                <a:cubicBezTo>
                  <a:pt x="2423268" y="131864"/>
                  <a:pt x="2414264" y="128191"/>
                  <a:pt x="2405974" y="123217"/>
                </a:cubicBezTo>
                <a:cubicBezTo>
                  <a:pt x="2392607" y="115197"/>
                  <a:pt x="2381006" y="104248"/>
                  <a:pt x="2367064" y="97277"/>
                </a:cubicBezTo>
                <a:cubicBezTo>
                  <a:pt x="2281015" y="54254"/>
                  <a:pt x="2388473" y="106453"/>
                  <a:pt x="2321668" y="77821"/>
                </a:cubicBezTo>
                <a:cubicBezTo>
                  <a:pt x="2312782" y="74013"/>
                  <a:pt x="2304704" y="68441"/>
                  <a:pt x="2295728" y="64851"/>
                </a:cubicBezTo>
                <a:cubicBezTo>
                  <a:pt x="2283034" y="59773"/>
                  <a:pt x="2269787" y="56204"/>
                  <a:pt x="2256817" y="51881"/>
                </a:cubicBezTo>
                <a:lnTo>
                  <a:pt x="2237362" y="45396"/>
                </a:lnTo>
                <a:lnTo>
                  <a:pt x="2217906" y="38911"/>
                </a:lnTo>
                <a:cubicBezTo>
                  <a:pt x="2211421" y="36749"/>
                  <a:pt x="2205083" y="34084"/>
                  <a:pt x="2198451" y="32426"/>
                </a:cubicBezTo>
                <a:cubicBezTo>
                  <a:pt x="2189804" y="30264"/>
                  <a:pt x="2181081" y="28390"/>
                  <a:pt x="2172511" y="25941"/>
                </a:cubicBezTo>
                <a:cubicBezTo>
                  <a:pt x="2165938" y="24063"/>
                  <a:pt x="2159687" y="21113"/>
                  <a:pt x="2153055" y="19455"/>
                </a:cubicBezTo>
                <a:cubicBezTo>
                  <a:pt x="2142362" y="16782"/>
                  <a:pt x="2131502" y="14782"/>
                  <a:pt x="2120630" y="12970"/>
                </a:cubicBezTo>
                <a:cubicBezTo>
                  <a:pt x="2077622" y="5802"/>
                  <a:pt x="2056483" y="4610"/>
                  <a:pt x="2010383" y="0"/>
                </a:cubicBezTo>
                <a:lnTo>
                  <a:pt x="1601821" y="6485"/>
                </a:lnTo>
                <a:cubicBezTo>
                  <a:pt x="1571490" y="7273"/>
                  <a:pt x="1541308" y="11017"/>
                  <a:pt x="1511030" y="12970"/>
                </a:cubicBezTo>
                <a:cubicBezTo>
                  <a:pt x="1464452" y="15975"/>
                  <a:pt x="1302940" y="25295"/>
                  <a:pt x="1264596" y="25941"/>
                </a:cubicBezTo>
                <a:lnTo>
                  <a:pt x="246434" y="38911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5444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9864-F696-4B49-B294-33416930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Выполнить скрипт сразу после запуска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910F8-AF22-CC49-9286-DA7FD9D0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53" y="2536825"/>
            <a:ext cx="10518792" cy="6097654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CC7DC5B1-2959-4145-A5EF-71EB38C73BA4}"/>
              </a:ext>
            </a:extLst>
          </p:cNvPr>
          <p:cNvSpPr/>
          <p:nvPr/>
        </p:nvSpPr>
        <p:spPr>
          <a:xfrm>
            <a:off x="168234" y="7767165"/>
            <a:ext cx="4168635" cy="1102468"/>
          </a:xfrm>
          <a:custGeom>
            <a:avLst/>
            <a:gdLst>
              <a:gd name="connsiteX0" fmla="*/ 778213 w 2509736"/>
              <a:gd name="connsiteY0" fmla="*/ 64851 h 639846"/>
              <a:gd name="connsiteX1" fmla="*/ 486383 w 2509736"/>
              <a:gd name="connsiteY1" fmla="*/ 77821 h 639846"/>
              <a:gd name="connsiteX2" fmla="*/ 434502 w 2509736"/>
              <a:gd name="connsiteY2" fmla="*/ 84307 h 639846"/>
              <a:gd name="connsiteX3" fmla="*/ 304800 w 2509736"/>
              <a:gd name="connsiteY3" fmla="*/ 97277 h 639846"/>
              <a:gd name="connsiteX4" fmla="*/ 220494 w 2509736"/>
              <a:gd name="connsiteY4" fmla="*/ 110247 h 639846"/>
              <a:gd name="connsiteX5" fmla="*/ 201038 w 2509736"/>
              <a:gd name="connsiteY5" fmla="*/ 116732 h 639846"/>
              <a:gd name="connsiteX6" fmla="*/ 162128 w 2509736"/>
              <a:gd name="connsiteY6" fmla="*/ 123217 h 639846"/>
              <a:gd name="connsiteX7" fmla="*/ 136187 w 2509736"/>
              <a:gd name="connsiteY7" fmla="*/ 129702 h 639846"/>
              <a:gd name="connsiteX8" fmla="*/ 97277 w 2509736"/>
              <a:gd name="connsiteY8" fmla="*/ 142672 h 639846"/>
              <a:gd name="connsiteX9" fmla="*/ 77821 w 2509736"/>
              <a:gd name="connsiteY9" fmla="*/ 155643 h 639846"/>
              <a:gd name="connsiteX10" fmla="*/ 58366 w 2509736"/>
              <a:gd name="connsiteY10" fmla="*/ 162128 h 639846"/>
              <a:gd name="connsiteX11" fmla="*/ 25940 w 2509736"/>
              <a:gd name="connsiteY11" fmla="*/ 188068 h 639846"/>
              <a:gd name="connsiteX12" fmla="*/ 0 w 2509736"/>
              <a:gd name="connsiteY12" fmla="*/ 226979 h 639846"/>
              <a:gd name="connsiteX13" fmla="*/ 19455 w 2509736"/>
              <a:gd name="connsiteY13" fmla="*/ 304800 h 639846"/>
              <a:gd name="connsiteX14" fmla="*/ 25940 w 2509736"/>
              <a:gd name="connsiteY14" fmla="*/ 324255 h 639846"/>
              <a:gd name="connsiteX15" fmla="*/ 38911 w 2509736"/>
              <a:gd name="connsiteY15" fmla="*/ 337226 h 639846"/>
              <a:gd name="connsiteX16" fmla="*/ 77821 w 2509736"/>
              <a:gd name="connsiteY16" fmla="*/ 389107 h 639846"/>
              <a:gd name="connsiteX17" fmla="*/ 90791 w 2509736"/>
              <a:gd name="connsiteY17" fmla="*/ 408562 h 639846"/>
              <a:gd name="connsiteX18" fmla="*/ 142672 w 2509736"/>
              <a:gd name="connsiteY18" fmla="*/ 453958 h 639846"/>
              <a:gd name="connsiteX19" fmla="*/ 162128 w 2509736"/>
              <a:gd name="connsiteY19" fmla="*/ 466928 h 639846"/>
              <a:gd name="connsiteX20" fmla="*/ 188068 w 2509736"/>
              <a:gd name="connsiteY20" fmla="*/ 486383 h 639846"/>
              <a:gd name="connsiteX21" fmla="*/ 214008 w 2509736"/>
              <a:gd name="connsiteY21" fmla="*/ 499353 h 639846"/>
              <a:gd name="connsiteX22" fmla="*/ 226979 w 2509736"/>
              <a:gd name="connsiteY22" fmla="*/ 512324 h 639846"/>
              <a:gd name="connsiteX23" fmla="*/ 259404 w 2509736"/>
              <a:gd name="connsiteY23" fmla="*/ 525294 h 639846"/>
              <a:gd name="connsiteX24" fmla="*/ 304800 w 2509736"/>
              <a:gd name="connsiteY24" fmla="*/ 551234 h 639846"/>
              <a:gd name="connsiteX25" fmla="*/ 337226 w 2509736"/>
              <a:gd name="connsiteY25" fmla="*/ 557719 h 639846"/>
              <a:gd name="connsiteX26" fmla="*/ 395591 w 2509736"/>
              <a:gd name="connsiteY26" fmla="*/ 577175 h 639846"/>
              <a:gd name="connsiteX27" fmla="*/ 415047 w 2509736"/>
              <a:gd name="connsiteY27" fmla="*/ 583660 h 639846"/>
              <a:gd name="connsiteX28" fmla="*/ 453957 w 2509736"/>
              <a:gd name="connsiteY28" fmla="*/ 590145 h 639846"/>
              <a:gd name="connsiteX29" fmla="*/ 473413 w 2509736"/>
              <a:gd name="connsiteY29" fmla="*/ 596630 h 639846"/>
              <a:gd name="connsiteX30" fmla="*/ 531779 w 2509736"/>
              <a:gd name="connsiteY30" fmla="*/ 603115 h 639846"/>
              <a:gd name="connsiteX31" fmla="*/ 564204 w 2509736"/>
              <a:gd name="connsiteY31" fmla="*/ 609600 h 639846"/>
              <a:gd name="connsiteX32" fmla="*/ 642026 w 2509736"/>
              <a:gd name="connsiteY32" fmla="*/ 616085 h 639846"/>
              <a:gd name="connsiteX33" fmla="*/ 1420238 w 2509736"/>
              <a:gd name="connsiteY33" fmla="*/ 616085 h 639846"/>
              <a:gd name="connsiteX34" fmla="*/ 1439694 w 2509736"/>
              <a:gd name="connsiteY34" fmla="*/ 609600 h 639846"/>
              <a:gd name="connsiteX35" fmla="*/ 1478604 w 2509736"/>
              <a:gd name="connsiteY35" fmla="*/ 603115 h 639846"/>
              <a:gd name="connsiteX36" fmla="*/ 1504545 w 2509736"/>
              <a:gd name="connsiteY36" fmla="*/ 596630 h 639846"/>
              <a:gd name="connsiteX37" fmla="*/ 1524000 w 2509736"/>
              <a:gd name="connsiteY37" fmla="*/ 590145 h 639846"/>
              <a:gd name="connsiteX38" fmla="*/ 1608306 w 2509736"/>
              <a:gd name="connsiteY38" fmla="*/ 577175 h 639846"/>
              <a:gd name="connsiteX39" fmla="*/ 1660187 w 2509736"/>
              <a:gd name="connsiteY39" fmla="*/ 564204 h 639846"/>
              <a:gd name="connsiteX40" fmla="*/ 1679643 w 2509736"/>
              <a:gd name="connsiteY40" fmla="*/ 557719 h 639846"/>
              <a:gd name="connsiteX41" fmla="*/ 1712068 w 2509736"/>
              <a:gd name="connsiteY41" fmla="*/ 551234 h 639846"/>
              <a:gd name="connsiteX42" fmla="*/ 1770434 w 2509736"/>
              <a:gd name="connsiteY42" fmla="*/ 538264 h 639846"/>
              <a:gd name="connsiteX43" fmla="*/ 1815830 w 2509736"/>
              <a:gd name="connsiteY43" fmla="*/ 531779 h 639846"/>
              <a:gd name="connsiteX44" fmla="*/ 1835285 w 2509736"/>
              <a:gd name="connsiteY44" fmla="*/ 525294 h 639846"/>
              <a:gd name="connsiteX45" fmla="*/ 1913106 w 2509736"/>
              <a:gd name="connsiteY45" fmla="*/ 512324 h 639846"/>
              <a:gd name="connsiteX46" fmla="*/ 1952017 w 2509736"/>
              <a:gd name="connsiteY46" fmla="*/ 505838 h 639846"/>
              <a:gd name="connsiteX47" fmla="*/ 1990928 w 2509736"/>
              <a:gd name="connsiteY47" fmla="*/ 499353 h 639846"/>
              <a:gd name="connsiteX48" fmla="*/ 2075234 w 2509736"/>
              <a:gd name="connsiteY48" fmla="*/ 486383 h 639846"/>
              <a:gd name="connsiteX49" fmla="*/ 2146570 w 2509736"/>
              <a:gd name="connsiteY49" fmla="*/ 473413 h 639846"/>
              <a:gd name="connsiteX50" fmla="*/ 2211421 w 2509736"/>
              <a:gd name="connsiteY50" fmla="*/ 460443 h 639846"/>
              <a:gd name="connsiteX51" fmla="*/ 2263302 w 2509736"/>
              <a:gd name="connsiteY51" fmla="*/ 447472 h 639846"/>
              <a:gd name="connsiteX52" fmla="*/ 2295728 w 2509736"/>
              <a:gd name="connsiteY52" fmla="*/ 440987 h 639846"/>
              <a:gd name="connsiteX53" fmla="*/ 2328153 w 2509736"/>
              <a:gd name="connsiteY53" fmla="*/ 428017 h 639846"/>
              <a:gd name="connsiteX54" fmla="*/ 2367064 w 2509736"/>
              <a:gd name="connsiteY54" fmla="*/ 415047 h 639846"/>
              <a:gd name="connsiteX55" fmla="*/ 2386519 w 2509736"/>
              <a:gd name="connsiteY55" fmla="*/ 408562 h 639846"/>
              <a:gd name="connsiteX56" fmla="*/ 2412460 w 2509736"/>
              <a:gd name="connsiteY56" fmla="*/ 395592 h 639846"/>
              <a:gd name="connsiteX57" fmla="*/ 2490281 w 2509736"/>
              <a:gd name="connsiteY57" fmla="*/ 317770 h 639846"/>
              <a:gd name="connsiteX58" fmla="*/ 2503251 w 2509736"/>
              <a:gd name="connsiteY58" fmla="*/ 298315 h 639846"/>
              <a:gd name="connsiteX59" fmla="*/ 2509736 w 2509736"/>
              <a:gd name="connsiteY59" fmla="*/ 278860 h 639846"/>
              <a:gd name="connsiteX60" fmla="*/ 2503251 w 2509736"/>
              <a:gd name="connsiteY60" fmla="*/ 214009 h 639846"/>
              <a:gd name="connsiteX61" fmla="*/ 2490281 w 2509736"/>
              <a:gd name="connsiteY61" fmla="*/ 201038 h 639846"/>
              <a:gd name="connsiteX62" fmla="*/ 2444885 w 2509736"/>
              <a:gd name="connsiteY62" fmla="*/ 149158 h 639846"/>
              <a:gd name="connsiteX63" fmla="*/ 2431915 w 2509736"/>
              <a:gd name="connsiteY63" fmla="*/ 136187 h 639846"/>
              <a:gd name="connsiteX64" fmla="*/ 2405974 w 2509736"/>
              <a:gd name="connsiteY64" fmla="*/ 123217 h 639846"/>
              <a:gd name="connsiteX65" fmla="*/ 2367064 w 2509736"/>
              <a:gd name="connsiteY65" fmla="*/ 97277 h 639846"/>
              <a:gd name="connsiteX66" fmla="*/ 2321668 w 2509736"/>
              <a:gd name="connsiteY66" fmla="*/ 77821 h 639846"/>
              <a:gd name="connsiteX67" fmla="*/ 2295728 w 2509736"/>
              <a:gd name="connsiteY67" fmla="*/ 64851 h 639846"/>
              <a:gd name="connsiteX68" fmla="*/ 2256817 w 2509736"/>
              <a:gd name="connsiteY68" fmla="*/ 51881 h 639846"/>
              <a:gd name="connsiteX69" fmla="*/ 2237362 w 2509736"/>
              <a:gd name="connsiteY69" fmla="*/ 45396 h 639846"/>
              <a:gd name="connsiteX70" fmla="*/ 2217906 w 2509736"/>
              <a:gd name="connsiteY70" fmla="*/ 38911 h 639846"/>
              <a:gd name="connsiteX71" fmla="*/ 2198451 w 2509736"/>
              <a:gd name="connsiteY71" fmla="*/ 32426 h 639846"/>
              <a:gd name="connsiteX72" fmla="*/ 2172511 w 2509736"/>
              <a:gd name="connsiteY72" fmla="*/ 25941 h 639846"/>
              <a:gd name="connsiteX73" fmla="*/ 2153055 w 2509736"/>
              <a:gd name="connsiteY73" fmla="*/ 19455 h 639846"/>
              <a:gd name="connsiteX74" fmla="*/ 2120630 w 2509736"/>
              <a:gd name="connsiteY74" fmla="*/ 12970 h 639846"/>
              <a:gd name="connsiteX75" fmla="*/ 2010383 w 2509736"/>
              <a:gd name="connsiteY75" fmla="*/ 0 h 639846"/>
              <a:gd name="connsiteX76" fmla="*/ 1601821 w 2509736"/>
              <a:gd name="connsiteY76" fmla="*/ 6485 h 639846"/>
              <a:gd name="connsiteX77" fmla="*/ 1511030 w 2509736"/>
              <a:gd name="connsiteY77" fmla="*/ 12970 h 639846"/>
              <a:gd name="connsiteX78" fmla="*/ 1264596 w 2509736"/>
              <a:gd name="connsiteY78" fmla="*/ 25941 h 639846"/>
              <a:gd name="connsiteX79" fmla="*/ 246434 w 2509736"/>
              <a:gd name="connsiteY79" fmla="*/ 38911 h 63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09736" h="639846">
                <a:moveTo>
                  <a:pt x="778213" y="64851"/>
                </a:moveTo>
                <a:cubicBezTo>
                  <a:pt x="634814" y="82776"/>
                  <a:pt x="799415" y="63908"/>
                  <a:pt x="486383" y="77821"/>
                </a:cubicBezTo>
                <a:cubicBezTo>
                  <a:pt x="468972" y="78595"/>
                  <a:pt x="451831" y="82450"/>
                  <a:pt x="434502" y="84307"/>
                </a:cubicBezTo>
                <a:cubicBezTo>
                  <a:pt x="391300" y="88936"/>
                  <a:pt x="347813" y="91132"/>
                  <a:pt x="304800" y="97277"/>
                </a:cubicBezTo>
                <a:cubicBezTo>
                  <a:pt x="290317" y="99346"/>
                  <a:pt x="236693" y="106647"/>
                  <a:pt x="220494" y="110247"/>
                </a:cubicBezTo>
                <a:cubicBezTo>
                  <a:pt x="213821" y="111730"/>
                  <a:pt x="207711" y="115249"/>
                  <a:pt x="201038" y="116732"/>
                </a:cubicBezTo>
                <a:cubicBezTo>
                  <a:pt x="188202" y="119584"/>
                  <a:pt x="175022" y="120638"/>
                  <a:pt x="162128" y="123217"/>
                </a:cubicBezTo>
                <a:cubicBezTo>
                  <a:pt x="153388" y="124965"/>
                  <a:pt x="144724" y="127141"/>
                  <a:pt x="136187" y="129702"/>
                </a:cubicBezTo>
                <a:cubicBezTo>
                  <a:pt x="123092" y="133630"/>
                  <a:pt x="97277" y="142672"/>
                  <a:pt x="97277" y="142672"/>
                </a:cubicBezTo>
                <a:cubicBezTo>
                  <a:pt x="90792" y="146996"/>
                  <a:pt x="84793" y="152157"/>
                  <a:pt x="77821" y="155643"/>
                </a:cubicBezTo>
                <a:cubicBezTo>
                  <a:pt x="71707" y="158700"/>
                  <a:pt x="64480" y="159071"/>
                  <a:pt x="58366" y="162128"/>
                </a:cubicBezTo>
                <a:cubicBezTo>
                  <a:pt x="48158" y="167232"/>
                  <a:pt x="33177" y="178419"/>
                  <a:pt x="25940" y="188068"/>
                </a:cubicBezTo>
                <a:cubicBezTo>
                  <a:pt x="16587" y="200539"/>
                  <a:pt x="0" y="226979"/>
                  <a:pt x="0" y="226979"/>
                </a:cubicBezTo>
                <a:cubicBezTo>
                  <a:pt x="8733" y="279374"/>
                  <a:pt x="2327" y="253416"/>
                  <a:pt x="19455" y="304800"/>
                </a:cubicBezTo>
                <a:cubicBezTo>
                  <a:pt x="21617" y="311285"/>
                  <a:pt x="21106" y="319421"/>
                  <a:pt x="25940" y="324255"/>
                </a:cubicBezTo>
                <a:lnTo>
                  <a:pt x="38911" y="337226"/>
                </a:lnTo>
                <a:cubicBezTo>
                  <a:pt x="55783" y="387843"/>
                  <a:pt x="28144" y="314591"/>
                  <a:pt x="77821" y="389107"/>
                </a:cubicBezTo>
                <a:cubicBezTo>
                  <a:pt x="82144" y="395592"/>
                  <a:pt x="85801" y="402575"/>
                  <a:pt x="90791" y="408562"/>
                </a:cubicBezTo>
                <a:cubicBezTo>
                  <a:pt x="104119" y="424555"/>
                  <a:pt x="127105" y="442283"/>
                  <a:pt x="142672" y="453958"/>
                </a:cubicBezTo>
                <a:cubicBezTo>
                  <a:pt x="148907" y="458635"/>
                  <a:pt x="155785" y="462398"/>
                  <a:pt x="162128" y="466928"/>
                </a:cubicBezTo>
                <a:cubicBezTo>
                  <a:pt x="170923" y="473210"/>
                  <a:pt x="178903" y="480655"/>
                  <a:pt x="188068" y="486383"/>
                </a:cubicBezTo>
                <a:cubicBezTo>
                  <a:pt x="196266" y="491507"/>
                  <a:pt x="205964" y="493991"/>
                  <a:pt x="214008" y="499353"/>
                </a:cubicBezTo>
                <a:cubicBezTo>
                  <a:pt x="219096" y="502745"/>
                  <a:pt x="221670" y="509290"/>
                  <a:pt x="226979" y="512324"/>
                </a:cubicBezTo>
                <a:cubicBezTo>
                  <a:pt x="237086" y="518100"/>
                  <a:pt x="248992" y="520088"/>
                  <a:pt x="259404" y="525294"/>
                </a:cubicBezTo>
                <a:cubicBezTo>
                  <a:pt x="287864" y="539524"/>
                  <a:pt x="270698" y="539867"/>
                  <a:pt x="304800" y="551234"/>
                </a:cubicBezTo>
                <a:cubicBezTo>
                  <a:pt x="315257" y="554720"/>
                  <a:pt x="326592" y="554819"/>
                  <a:pt x="337226" y="557719"/>
                </a:cubicBezTo>
                <a:cubicBezTo>
                  <a:pt x="337275" y="557732"/>
                  <a:pt x="385839" y="573924"/>
                  <a:pt x="395591" y="577175"/>
                </a:cubicBezTo>
                <a:cubicBezTo>
                  <a:pt x="402076" y="579337"/>
                  <a:pt x="408304" y="582536"/>
                  <a:pt x="415047" y="583660"/>
                </a:cubicBezTo>
                <a:cubicBezTo>
                  <a:pt x="428017" y="585822"/>
                  <a:pt x="441121" y="587293"/>
                  <a:pt x="453957" y="590145"/>
                </a:cubicBezTo>
                <a:cubicBezTo>
                  <a:pt x="460630" y="591628"/>
                  <a:pt x="466670" y="595506"/>
                  <a:pt x="473413" y="596630"/>
                </a:cubicBezTo>
                <a:cubicBezTo>
                  <a:pt x="492722" y="599848"/>
                  <a:pt x="512401" y="600347"/>
                  <a:pt x="531779" y="603115"/>
                </a:cubicBezTo>
                <a:cubicBezTo>
                  <a:pt x="542691" y="604674"/>
                  <a:pt x="553257" y="608312"/>
                  <a:pt x="564204" y="609600"/>
                </a:cubicBezTo>
                <a:cubicBezTo>
                  <a:pt x="590056" y="612641"/>
                  <a:pt x="616085" y="613923"/>
                  <a:pt x="642026" y="616085"/>
                </a:cubicBezTo>
                <a:cubicBezTo>
                  <a:pt x="922208" y="662782"/>
                  <a:pt x="701864" y="628365"/>
                  <a:pt x="1420238" y="616085"/>
                </a:cubicBezTo>
                <a:cubicBezTo>
                  <a:pt x="1427073" y="615968"/>
                  <a:pt x="1433021" y="611083"/>
                  <a:pt x="1439694" y="609600"/>
                </a:cubicBezTo>
                <a:cubicBezTo>
                  <a:pt x="1452530" y="606748"/>
                  <a:pt x="1465710" y="605694"/>
                  <a:pt x="1478604" y="603115"/>
                </a:cubicBezTo>
                <a:cubicBezTo>
                  <a:pt x="1487344" y="601367"/>
                  <a:pt x="1495975" y="599079"/>
                  <a:pt x="1504545" y="596630"/>
                </a:cubicBezTo>
                <a:cubicBezTo>
                  <a:pt x="1511118" y="594752"/>
                  <a:pt x="1517274" y="591368"/>
                  <a:pt x="1524000" y="590145"/>
                </a:cubicBezTo>
                <a:cubicBezTo>
                  <a:pt x="1610500" y="574418"/>
                  <a:pt x="1543814" y="592058"/>
                  <a:pt x="1608306" y="577175"/>
                </a:cubicBezTo>
                <a:cubicBezTo>
                  <a:pt x="1625675" y="573167"/>
                  <a:pt x="1643276" y="569841"/>
                  <a:pt x="1660187" y="564204"/>
                </a:cubicBezTo>
                <a:cubicBezTo>
                  <a:pt x="1666672" y="562042"/>
                  <a:pt x="1673011" y="559377"/>
                  <a:pt x="1679643" y="557719"/>
                </a:cubicBezTo>
                <a:cubicBezTo>
                  <a:pt x="1690336" y="555046"/>
                  <a:pt x="1701308" y="553625"/>
                  <a:pt x="1712068" y="551234"/>
                </a:cubicBezTo>
                <a:cubicBezTo>
                  <a:pt x="1747048" y="543461"/>
                  <a:pt x="1731313" y="544784"/>
                  <a:pt x="1770434" y="538264"/>
                </a:cubicBezTo>
                <a:cubicBezTo>
                  <a:pt x="1785512" y="535751"/>
                  <a:pt x="1800698" y="533941"/>
                  <a:pt x="1815830" y="531779"/>
                </a:cubicBezTo>
                <a:cubicBezTo>
                  <a:pt x="1822315" y="529617"/>
                  <a:pt x="1828582" y="526635"/>
                  <a:pt x="1835285" y="525294"/>
                </a:cubicBezTo>
                <a:cubicBezTo>
                  <a:pt x="1861072" y="520137"/>
                  <a:pt x="1887166" y="516648"/>
                  <a:pt x="1913106" y="512324"/>
                </a:cubicBezTo>
                <a:lnTo>
                  <a:pt x="1952017" y="505838"/>
                </a:lnTo>
                <a:cubicBezTo>
                  <a:pt x="1964987" y="503676"/>
                  <a:pt x="1977911" y="501213"/>
                  <a:pt x="1990928" y="499353"/>
                </a:cubicBezTo>
                <a:cubicBezTo>
                  <a:pt x="2012728" y="496239"/>
                  <a:pt x="2052742" y="490881"/>
                  <a:pt x="2075234" y="486383"/>
                </a:cubicBezTo>
                <a:cubicBezTo>
                  <a:pt x="2151678" y="471094"/>
                  <a:pt x="2031167" y="489899"/>
                  <a:pt x="2146570" y="473413"/>
                </a:cubicBezTo>
                <a:cubicBezTo>
                  <a:pt x="2190528" y="458761"/>
                  <a:pt x="2136896" y="475349"/>
                  <a:pt x="2211421" y="460443"/>
                </a:cubicBezTo>
                <a:cubicBezTo>
                  <a:pt x="2228901" y="456947"/>
                  <a:pt x="2245822" y="450968"/>
                  <a:pt x="2263302" y="447472"/>
                </a:cubicBezTo>
                <a:lnTo>
                  <a:pt x="2295728" y="440987"/>
                </a:lnTo>
                <a:cubicBezTo>
                  <a:pt x="2306536" y="436664"/>
                  <a:pt x="2317213" y="431995"/>
                  <a:pt x="2328153" y="428017"/>
                </a:cubicBezTo>
                <a:cubicBezTo>
                  <a:pt x="2341002" y="423345"/>
                  <a:pt x="2354094" y="419370"/>
                  <a:pt x="2367064" y="415047"/>
                </a:cubicBezTo>
                <a:cubicBezTo>
                  <a:pt x="2373549" y="412885"/>
                  <a:pt x="2380405" y="411619"/>
                  <a:pt x="2386519" y="408562"/>
                </a:cubicBezTo>
                <a:cubicBezTo>
                  <a:pt x="2395166" y="404239"/>
                  <a:pt x="2404066" y="400389"/>
                  <a:pt x="2412460" y="395592"/>
                </a:cubicBezTo>
                <a:cubicBezTo>
                  <a:pt x="2444921" y="377043"/>
                  <a:pt x="2468898" y="347708"/>
                  <a:pt x="2490281" y="317770"/>
                </a:cubicBezTo>
                <a:cubicBezTo>
                  <a:pt x="2494811" y="311428"/>
                  <a:pt x="2499765" y="305286"/>
                  <a:pt x="2503251" y="298315"/>
                </a:cubicBezTo>
                <a:cubicBezTo>
                  <a:pt x="2506308" y="292201"/>
                  <a:pt x="2507574" y="285345"/>
                  <a:pt x="2509736" y="278860"/>
                </a:cubicBezTo>
                <a:cubicBezTo>
                  <a:pt x="2507574" y="257243"/>
                  <a:pt x="2508520" y="235085"/>
                  <a:pt x="2503251" y="214009"/>
                </a:cubicBezTo>
                <a:cubicBezTo>
                  <a:pt x="2501768" y="208077"/>
                  <a:pt x="2494101" y="205813"/>
                  <a:pt x="2490281" y="201038"/>
                </a:cubicBezTo>
                <a:cubicBezTo>
                  <a:pt x="2447387" y="147419"/>
                  <a:pt x="2524879" y="229152"/>
                  <a:pt x="2444885" y="149158"/>
                </a:cubicBezTo>
                <a:cubicBezTo>
                  <a:pt x="2440561" y="144834"/>
                  <a:pt x="2437384" y="138921"/>
                  <a:pt x="2431915" y="136187"/>
                </a:cubicBezTo>
                <a:cubicBezTo>
                  <a:pt x="2423268" y="131864"/>
                  <a:pt x="2414264" y="128191"/>
                  <a:pt x="2405974" y="123217"/>
                </a:cubicBezTo>
                <a:cubicBezTo>
                  <a:pt x="2392607" y="115197"/>
                  <a:pt x="2381006" y="104248"/>
                  <a:pt x="2367064" y="97277"/>
                </a:cubicBezTo>
                <a:cubicBezTo>
                  <a:pt x="2281015" y="54254"/>
                  <a:pt x="2388473" y="106453"/>
                  <a:pt x="2321668" y="77821"/>
                </a:cubicBezTo>
                <a:cubicBezTo>
                  <a:pt x="2312782" y="74013"/>
                  <a:pt x="2304704" y="68441"/>
                  <a:pt x="2295728" y="64851"/>
                </a:cubicBezTo>
                <a:cubicBezTo>
                  <a:pt x="2283034" y="59773"/>
                  <a:pt x="2269787" y="56204"/>
                  <a:pt x="2256817" y="51881"/>
                </a:cubicBezTo>
                <a:lnTo>
                  <a:pt x="2237362" y="45396"/>
                </a:lnTo>
                <a:lnTo>
                  <a:pt x="2217906" y="38911"/>
                </a:lnTo>
                <a:cubicBezTo>
                  <a:pt x="2211421" y="36749"/>
                  <a:pt x="2205083" y="34084"/>
                  <a:pt x="2198451" y="32426"/>
                </a:cubicBezTo>
                <a:cubicBezTo>
                  <a:pt x="2189804" y="30264"/>
                  <a:pt x="2181081" y="28390"/>
                  <a:pt x="2172511" y="25941"/>
                </a:cubicBezTo>
                <a:cubicBezTo>
                  <a:pt x="2165938" y="24063"/>
                  <a:pt x="2159687" y="21113"/>
                  <a:pt x="2153055" y="19455"/>
                </a:cubicBezTo>
                <a:cubicBezTo>
                  <a:pt x="2142362" y="16782"/>
                  <a:pt x="2131502" y="14782"/>
                  <a:pt x="2120630" y="12970"/>
                </a:cubicBezTo>
                <a:cubicBezTo>
                  <a:pt x="2077622" y="5802"/>
                  <a:pt x="2056483" y="4610"/>
                  <a:pt x="2010383" y="0"/>
                </a:cubicBezTo>
                <a:lnTo>
                  <a:pt x="1601821" y="6485"/>
                </a:lnTo>
                <a:cubicBezTo>
                  <a:pt x="1571490" y="7273"/>
                  <a:pt x="1541308" y="11017"/>
                  <a:pt x="1511030" y="12970"/>
                </a:cubicBezTo>
                <a:cubicBezTo>
                  <a:pt x="1464452" y="15975"/>
                  <a:pt x="1302940" y="25295"/>
                  <a:pt x="1264596" y="25941"/>
                </a:cubicBezTo>
                <a:lnTo>
                  <a:pt x="246434" y="38911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1D7F53-E901-BB48-921B-6E21494C9049}"/>
              </a:ext>
            </a:extLst>
          </p:cNvPr>
          <p:cNvSpPr/>
          <p:nvPr/>
        </p:nvSpPr>
        <p:spPr>
          <a:xfrm>
            <a:off x="6575899" y="6783423"/>
            <a:ext cx="5551250" cy="1647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64CCEC-FA92-7646-902B-5498737F43FF}"/>
              </a:ext>
            </a:extLst>
          </p:cNvPr>
          <p:cNvGrpSpPr/>
          <p:nvPr/>
        </p:nvGrpSpPr>
        <p:grpSpPr>
          <a:xfrm>
            <a:off x="6972772" y="6986154"/>
            <a:ext cx="10817158" cy="1241752"/>
            <a:chOff x="3612571" y="3159941"/>
            <a:chExt cx="5408579" cy="6208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5504B2-6079-E640-B072-6E2ED7BE20E1}"/>
                </a:ext>
              </a:extLst>
            </p:cNvPr>
            <p:cNvSpPr/>
            <p:nvPr/>
          </p:nvSpPr>
          <p:spPr>
            <a:xfrm>
              <a:off x="5719865" y="3444439"/>
              <a:ext cx="914400" cy="298315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F20E8-D839-F54A-9A79-182ADF880E83}"/>
                </a:ext>
              </a:extLst>
            </p:cNvPr>
            <p:cNvGrpSpPr/>
            <p:nvPr/>
          </p:nvGrpSpPr>
          <p:grpSpPr>
            <a:xfrm>
              <a:off x="3612571" y="3159941"/>
              <a:ext cx="5408579" cy="620876"/>
              <a:chOff x="3612571" y="3159941"/>
              <a:chExt cx="5408579" cy="6208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0879DD-C422-AD40-95F4-FD90D5614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3683"/>
              <a:stretch/>
            </p:blipFill>
            <p:spPr>
              <a:xfrm>
                <a:off x="3612571" y="3159941"/>
                <a:ext cx="5408579" cy="62087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FF3E6AA-3F3B-DE40-AF07-37E890B923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14" t="65394" r="59538" b="346"/>
              <a:stretch/>
            </p:blipFill>
            <p:spPr>
              <a:xfrm>
                <a:off x="5719865" y="3457895"/>
                <a:ext cx="2090319" cy="320748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8D5B99-9868-924D-8F0D-743658E1BA72}"/>
              </a:ext>
            </a:extLst>
          </p:cNvPr>
          <p:cNvSpPr txBox="1"/>
          <p:nvPr/>
        </p:nvSpPr>
        <p:spPr>
          <a:xfrm>
            <a:off x="440253" y="9022074"/>
            <a:ext cx="949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В </a:t>
            </a:r>
            <a:r>
              <a:rPr lang="en-US" sz="2800" dirty="0" err="1"/>
              <a:t>Dockerfile</a:t>
            </a:r>
            <a:r>
              <a:rPr lang="en-US" sz="2800" dirty="0"/>
              <a:t> </a:t>
            </a:r>
            <a:r>
              <a:rPr lang="ru-RU" sz="2800" dirty="0"/>
              <a:t>может быть </a:t>
            </a:r>
            <a:r>
              <a:rPr lang="ru-RU" sz="2800" b="1" dirty="0"/>
              <a:t>только одна </a:t>
            </a:r>
            <a:r>
              <a:rPr lang="ru-RU" sz="2800" dirty="0"/>
              <a:t>инструкция </a:t>
            </a:r>
            <a:r>
              <a:rPr lang="en-US" sz="2800" dirty="0"/>
              <a:t>CMD</a:t>
            </a:r>
            <a:r>
              <a:rPr lang="ru-RU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170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Создать скрипт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Написать </a:t>
            </a:r>
            <a:r>
              <a:rPr lang="en-US" sz="2400" b="0" i="0" dirty="0" err="1">
                <a:solidFill>
                  <a:schemeClr val="tx1"/>
                </a:solidFill>
                <a:latin typeface="JetBrains Mono"/>
              </a:rPr>
              <a:t>dockerfile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Собрать контейнер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Запустить контейнер и посмотреть вывод</a:t>
            </a:r>
            <a:endParaRPr lang="en-US" sz="24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70442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Создание контейнеров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4463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Создать скрипт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Написать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dockerfile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Собрать контейнер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Запустить контейнер и посмотреть вывод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68445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FA847-97F4-C242-8E9A-56726937C476}"/>
              </a:ext>
            </a:extLst>
          </p:cNvPr>
          <p:cNvSpPr txBox="1"/>
          <p:nvPr/>
        </p:nvSpPr>
        <p:spPr>
          <a:xfrm>
            <a:off x="5797571" y="4435614"/>
            <a:ext cx="669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Работа в сессионном зале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821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883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6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1" y="952501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4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4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6" tIns="45700" rIns="91426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6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6" y="6694267"/>
            <a:ext cx="4906336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6" y="7234045"/>
            <a:ext cx="4671600" cy="99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3" y="2600680"/>
            <a:ext cx="6075478" cy="6057496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" y="3619502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7" y="3955831"/>
            <a:ext cx="7870682" cy="3194418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Многоступенчатая сборка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58130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Кеширование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113978"/>
            <a:ext cx="16599626" cy="263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При сборке образа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Docker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проходится по инструкциям файла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Dockerfile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выполняя их по порядку. В процессе анализа инструкций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Docker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проверяет собственный кэш на наличие в нём образов, представляющих собой то, что получается на промежуточных этапах сборки других образов. Если подобные образы удаётся найти, то система может ими воспользоваться, не тратя время на их повторное создание.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453F0-2BD2-C846-B774-E3B04C4C5F2E}"/>
              </a:ext>
            </a:extLst>
          </p:cNvPr>
          <p:cNvSpPr txBox="1"/>
          <p:nvPr/>
        </p:nvSpPr>
        <p:spPr>
          <a:xfrm>
            <a:off x="1257300" y="4822435"/>
            <a:ext cx="13072654" cy="263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dirty="0"/>
              <a:t>Если в ходе выполнения инструкций из </a:t>
            </a:r>
            <a:r>
              <a:rPr lang="en-US" sz="2800" dirty="0" err="1"/>
              <a:t>Dockerfile</a:t>
            </a:r>
            <a:r>
              <a:rPr lang="en-US" sz="2800" dirty="0"/>
              <a:t> </a:t>
            </a:r>
            <a:r>
              <a:rPr lang="ru-RU" sz="2800" dirty="0"/>
              <a:t>оказывается, что базовый образ имеется в кэше, то используется именно этот образ из кэша. Это называется «попаданием кэша». Если же базового образа в кэше нет, то весь процесс сборки образа будет происходить без использования кэша.</a:t>
            </a:r>
            <a:endParaRPr lang="en-US" sz="2800" dirty="0"/>
          </a:p>
          <a:p>
            <a:pPr>
              <a:lnSpc>
                <a:spcPct val="120000"/>
              </a:lnSpc>
            </a:pPr>
            <a:r>
              <a:rPr lang="ru-RU" sz="2800" dirty="0"/>
              <a:t>Использование кэша способно значительно ускорить сборку образов.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8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Уменьшение размера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087196"/>
            <a:ext cx="16599626" cy="1232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Используйте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slim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версии базовых образов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При установке зависимостей используйте флаг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--no-cache-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340;p61">
            <a:extLst>
              <a:ext uri="{FF2B5EF4-FFF2-40B4-BE49-F238E27FC236}">
                <a16:creationId xmlns:a16="http://schemas.microsoft.com/office/drawing/2014/main" id="{224E9FFF-6AB9-394C-BD98-BEE71BDEA77A}"/>
              </a:ext>
            </a:extLst>
          </p:cNvPr>
          <p:cNvSpPr txBox="1">
            <a:spLocks/>
          </p:cNvSpPr>
          <p:nvPr/>
        </p:nvSpPr>
        <p:spPr>
          <a:xfrm>
            <a:off x="1257300" y="4429686"/>
            <a:ext cx="12693831" cy="4551495"/>
          </a:xfrm>
          <a:prstGeom prst="rect">
            <a:avLst/>
          </a:prstGeom>
          <a:solidFill>
            <a:srgbClr val="F9F9FC"/>
          </a:solidFill>
          <a:ln>
            <a:noFill/>
          </a:ln>
        </p:spPr>
        <p:txBody>
          <a:bodyPr spcFirstLastPara="1" wrap="square" lIns="182850" tIns="182850" rIns="182850" bIns="18285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FROM python:3.8-slim</a:t>
            </a:r>
          </a:p>
          <a:p>
            <a:pPr marL="0" indent="0">
              <a:buSzPct val="100000"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RUN apt update &amp;&amp;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apt install --no-install-recommends -y build-essential </a:t>
            </a:r>
            <a:r>
              <a:rPr lang="en-US" sz="2200" dirty="0" err="1">
                <a:solidFill>
                  <a:schemeClr val="tx1"/>
                </a:solidFill>
              </a:rPr>
              <a:t>gcc</a:t>
            </a:r>
            <a:r>
              <a:rPr lang="en-US" sz="2200" dirty="0">
                <a:solidFill>
                  <a:schemeClr val="tx1"/>
                </a:solidFill>
              </a:rPr>
              <a:t> &amp;&amp;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apt clean &amp;&amp; rm -rf /var/lib/apt/lists/*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COPY ./</a:t>
            </a:r>
            <a:r>
              <a:rPr lang="en-US" sz="2200" dirty="0" err="1">
                <a:solidFill>
                  <a:schemeClr val="tx1"/>
                </a:solidFill>
              </a:rPr>
              <a:t>requirements.txt</a:t>
            </a:r>
            <a:r>
              <a:rPr lang="en-US" sz="2200" dirty="0">
                <a:solidFill>
                  <a:schemeClr val="tx1"/>
                </a:solidFill>
              </a:rPr>
              <a:t> / </a:t>
            </a:r>
            <a:r>
              <a:rPr lang="en-US" sz="2200" dirty="0" err="1">
                <a:solidFill>
                  <a:schemeClr val="tx1"/>
                </a:solidFill>
              </a:rPr>
              <a:t>requirements.txt</a:t>
            </a: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COPY ./</a:t>
            </a:r>
            <a:r>
              <a:rPr lang="en-US" sz="2200" dirty="0" err="1">
                <a:solidFill>
                  <a:schemeClr val="tx1"/>
                </a:solidFill>
              </a:rPr>
              <a:t>src</a:t>
            </a:r>
            <a:r>
              <a:rPr lang="en-US" sz="2200" dirty="0">
                <a:solidFill>
                  <a:schemeClr val="tx1"/>
                </a:solidFill>
              </a:rPr>
              <a:t> /</a:t>
            </a:r>
            <a:r>
              <a:rPr lang="en-US" sz="2200" dirty="0" err="1">
                <a:solidFill>
                  <a:schemeClr val="tx1"/>
                </a:solidFill>
              </a:rPr>
              <a:t>src</a:t>
            </a: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RUN pip3 install --no-cache-</a:t>
            </a:r>
            <a:r>
              <a:rPr lang="en-US" sz="2200" dirty="0" err="1">
                <a:solidFill>
                  <a:schemeClr val="tx1"/>
                </a:solidFill>
              </a:rPr>
              <a:t>dir</a:t>
            </a:r>
            <a:r>
              <a:rPr lang="en-US" sz="2200" dirty="0">
                <a:solidFill>
                  <a:schemeClr val="tx1"/>
                </a:solidFill>
              </a:rPr>
              <a:t> -r / </a:t>
            </a:r>
            <a:r>
              <a:rPr lang="en-US" sz="2200" dirty="0" err="1">
                <a:solidFill>
                  <a:schemeClr val="tx1"/>
                </a:solidFill>
              </a:rPr>
              <a:t>requirements.txt</a:t>
            </a: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CMD ['python3', '/</a:t>
            </a:r>
            <a:r>
              <a:rPr lang="en-US" sz="2200" dirty="0" err="1">
                <a:solidFill>
                  <a:schemeClr val="tx1"/>
                </a:solidFill>
              </a:rPr>
              <a:t>src</a:t>
            </a:r>
            <a:r>
              <a:rPr lang="en-US" sz="2200" dirty="0">
                <a:solidFill>
                  <a:schemeClr val="tx1"/>
                </a:solidFill>
              </a:rPr>
              <a:t>/</a:t>
            </a:r>
            <a:r>
              <a:rPr lang="en-US" sz="2200" dirty="0" err="1">
                <a:solidFill>
                  <a:schemeClr val="tx1"/>
                </a:solidFill>
              </a:rPr>
              <a:t>app.py</a:t>
            </a:r>
            <a:r>
              <a:rPr lang="en-US" sz="2200" dirty="0">
                <a:solidFill>
                  <a:schemeClr val="tx1"/>
                </a:solidFill>
              </a:rPr>
              <a:t>']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EXPOSE 8080</a:t>
            </a:r>
          </a:p>
        </p:txBody>
      </p:sp>
    </p:spTree>
    <p:extLst>
      <p:ext uri="{BB962C8B-B14F-4D97-AF65-F5344CB8AC3E}">
        <p14:creationId xmlns:p14="http://schemas.microsoft.com/office/powerpoint/2010/main" val="356668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Многоэтапная сборка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087196"/>
            <a:ext cx="16599626" cy="2113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При многоэтапной сборке вы применяете в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Dockerfile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выражения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FROM.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Каждая такая инструкция может использовать другую основу, и каждая начинает новый этап сборки. Вы можете выборочно копировать артефакты из одного этапа в другой, отбрасывая все, что вам не нужно в конечном образе.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340;p61">
            <a:extLst>
              <a:ext uri="{FF2B5EF4-FFF2-40B4-BE49-F238E27FC236}">
                <a16:creationId xmlns:a16="http://schemas.microsoft.com/office/drawing/2014/main" id="{224E9FFF-6AB9-394C-BD98-BEE71BDEA77A}"/>
              </a:ext>
            </a:extLst>
          </p:cNvPr>
          <p:cNvSpPr txBox="1">
            <a:spLocks/>
          </p:cNvSpPr>
          <p:nvPr/>
        </p:nvSpPr>
        <p:spPr>
          <a:xfrm>
            <a:off x="1257300" y="4429686"/>
            <a:ext cx="13490666" cy="5857314"/>
          </a:xfrm>
          <a:prstGeom prst="rect">
            <a:avLst/>
          </a:prstGeom>
          <a:solidFill>
            <a:srgbClr val="F9F9FC"/>
          </a:solidFill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# Stage 1: Builder/Compiler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FROM python:3.7-slim as builder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RUN apt update &amp;&amp;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apt install --no-install-recommends -y build-essential </a:t>
            </a:r>
            <a:r>
              <a:rPr lang="en-US" sz="2200" dirty="0" err="1">
                <a:solidFill>
                  <a:schemeClr val="tx1"/>
                </a:solidFill>
              </a:rPr>
              <a:t>gcc</a:t>
            </a: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COPY </a:t>
            </a:r>
            <a:r>
              <a:rPr lang="en-US" sz="2200" dirty="0" err="1">
                <a:solidFill>
                  <a:schemeClr val="tx1"/>
                </a:solidFill>
              </a:rPr>
              <a:t>requirements.txt</a:t>
            </a:r>
            <a:r>
              <a:rPr lang="en-US" sz="2200" dirty="0">
                <a:solidFill>
                  <a:schemeClr val="tx1"/>
                </a:solidFill>
              </a:rPr>
              <a:t> / </a:t>
            </a:r>
            <a:r>
              <a:rPr lang="en-US" sz="2200" dirty="0" err="1">
                <a:solidFill>
                  <a:schemeClr val="tx1"/>
                </a:solidFill>
              </a:rPr>
              <a:t>requirements.txt</a:t>
            </a: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RUN pip install --no-cache-</a:t>
            </a:r>
            <a:r>
              <a:rPr lang="en-US" sz="2200" dirty="0" err="1">
                <a:solidFill>
                  <a:schemeClr val="tx1"/>
                </a:solidFill>
              </a:rPr>
              <a:t>dir</a:t>
            </a:r>
            <a:r>
              <a:rPr lang="en-US" sz="2200" dirty="0">
                <a:solidFill>
                  <a:schemeClr val="tx1"/>
                </a:solidFill>
              </a:rPr>
              <a:t> --user -r / </a:t>
            </a:r>
            <a:r>
              <a:rPr lang="en-US" sz="2200" dirty="0" err="1">
                <a:solidFill>
                  <a:schemeClr val="tx1"/>
                </a:solidFill>
              </a:rPr>
              <a:t>requirements.txt</a:t>
            </a: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# Stage 2: Runtime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FROM </a:t>
            </a:r>
            <a:r>
              <a:rPr lang="en-US" sz="2200" dirty="0" err="1">
                <a:solidFill>
                  <a:schemeClr val="tx1"/>
                </a:solidFill>
              </a:rPr>
              <a:t>debian:buster-slim</a:t>
            </a: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RUN apt update &amp;&amp;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apt install --no-install-recommends -y build-essential python3 &amp;&amp; \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    apt clean &amp;&amp; rm -rf /var/lib/apt/lists/*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COPY --from=builder /root/.local/lib/python3.7/site-packages /</a:t>
            </a:r>
            <a:r>
              <a:rPr lang="en-US" sz="2200" dirty="0" err="1">
                <a:solidFill>
                  <a:schemeClr val="tx1"/>
                </a:solidFill>
              </a:rPr>
              <a:t>usr</a:t>
            </a:r>
            <a:r>
              <a:rPr lang="en-US" sz="2200" dirty="0">
                <a:solidFill>
                  <a:schemeClr val="tx1"/>
                </a:solidFill>
              </a:rPr>
              <a:t>/local/lib/python3.7/</a:t>
            </a:r>
            <a:r>
              <a:rPr lang="en-US" sz="2200" dirty="0" err="1">
                <a:solidFill>
                  <a:schemeClr val="tx1"/>
                </a:solidFill>
              </a:rPr>
              <a:t>dist</a:t>
            </a:r>
            <a:r>
              <a:rPr lang="en-US" sz="2200" dirty="0">
                <a:solidFill>
                  <a:schemeClr val="tx1"/>
                </a:solidFill>
              </a:rPr>
              <a:t>-packages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COPY ./</a:t>
            </a:r>
            <a:r>
              <a:rPr lang="en-US" sz="2200" dirty="0" err="1">
                <a:solidFill>
                  <a:schemeClr val="tx1"/>
                </a:solidFill>
              </a:rPr>
              <a:t>src</a:t>
            </a:r>
            <a:r>
              <a:rPr lang="en-US" sz="2200" dirty="0">
                <a:solidFill>
                  <a:schemeClr val="tx1"/>
                </a:solidFill>
              </a:rPr>
              <a:t> /</a:t>
            </a:r>
            <a:r>
              <a:rPr lang="en-US" sz="2200" dirty="0" err="1">
                <a:solidFill>
                  <a:schemeClr val="tx1"/>
                </a:solidFill>
              </a:rPr>
              <a:t>src</a:t>
            </a: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CMD ['python3', '/</a:t>
            </a:r>
            <a:r>
              <a:rPr lang="en-US" sz="2200" dirty="0" err="1">
                <a:solidFill>
                  <a:schemeClr val="tx1"/>
                </a:solidFill>
              </a:rPr>
              <a:t>src</a:t>
            </a:r>
            <a:r>
              <a:rPr lang="en-US" sz="2200" dirty="0">
                <a:solidFill>
                  <a:schemeClr val="tx1"/>
                </a:solidFill>
              </a:rPr>
              <a:t>/</a:t>
            </a:r>
            <a:r>
              <a:rPr lang="en-US" sz="2200" dirty="0" err="1">
                <a:solidFill>
                  <a:schemeClr val="tx1"/>
                </a:solidFill>
              </a:rPr>
              <a:t>app.py</a:t>
            </a:r>
            <a:r>
              <a:rPr lang="en-US" sz="2200" dirty="0">
                <a:solidFill>
                  <a:schemeClr val="tx1"/>
                </a:solidFill>
              </a:rPr>
              <a:t>']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EXPOSE 8080</a:t>
            </a:r>
          </a:p>
        </p:txBody>
      </p:sp>
    </p:spTree>
    <p:extLst>
      <p:ext uri="{BB962C8B-B14F-4D97-AF65-F5344CB8AC3E}">
        <p14:creationId xmlns:p14="http://schemas.microsoft.com/office/powerpoint/2010/main" val="113826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Многоэтапная сборка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2397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7237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Напишите простое приложение для разворачивания в контейнере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Написать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Dockerfile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 с двумя этапами:</a:t>
            </a:r>
          </a:p>
          <a:p>
            <a:pPr marL="854075" lvl="2" indent="-3365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Сборка среды исполнения;</a:t>
            </a:r>
          </a:p>
          <a:p>
            <a:pPr marL="854075" lvl="2" indent="-3365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Запуск приложения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Собрать контейнер, запустить и посмотреть вывод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.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084011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FA847-97F4-C242-8E9A-56726937C476}"/>
              </a:ext>
            </a:extLst>
          </p:cNvPr>
          <p:cNvSpPr txBox="1"/>
          <p:nvPr/>
        </p:nvSpPr>
        <p:spPr>
          <a:xfrm>
            <a:off x="5797571" y="4435614"/>
            <a:ext cx="669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Работа в сессионном зале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494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9022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Django </a:t>
            </a: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приложение</a:t>
            </a:r>
            <a:b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13992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Django </a:t>
            </a:r>
            <a:r>
              <a:rPr lang="ru-RU" dirty="0"/>
              <a:t>в </a:t>
            </a:r>
            <a:r>
              <a:rPr lang="en-US" dirty="0"/>
              <a:t>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113978"/>
            <a:ext cx="16599626" cy="671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Создадим (возьмем готовый) простой проект на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Django</a:t>
            </a:r>
            <a:endParaRPr lang="en-US" sz="2800" dirty="0">
              <a:latin typeface="Arial" panose="020B0604020202020204" pitchFamily="34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django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-on-docker &amp;&amp; cd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django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-on-docker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app &amp;&amp; cd app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python -m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venv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env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source env/bin/activate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(env)$ pip install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django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==5.1.3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(env)$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django-admin.py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startproject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hello_django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(env)$ python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manage.py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migrate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(env)$ python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manage.py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runserver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8000</a:t>
            </a:r>
          </a:p>
          <a:p>
            <a:pPr algn="l" rtl="0">
              <a:lnSpc>
                <a:spcPct val="150000"/>
              </a:lnSpc>
              <a:spcBef>
                <a:spcPts val="0"/>
              </a:spcBef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ru-RU" sz="2800" dirty="0">
                <a:latin typeface="Arial" panose="020B0604020202020204" pitchFamily="34" charset="0"/>
              </a:rPr>
              <a:t>Добавим файл с зависимостями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requirements.txt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Django==5.1.3</a:t>
            </a:r>
          </a:p>
        </p:txBody>
      </p:sp>
    </p:spTree>
    <p:extLst>
      <p:ext uri="{BB962C8B-B14F-4D97-AF65-F5344CB8AC3E}">
        <p14:creationId xmlns:p14="http://schemas.microsoft.com/office/powerpoint/2010/main" val="44600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1" y="972000"/>
            <a:ext cx="12075626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936000" y="3697977"/>
            <a:ext cx="11804300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20" indent="-426720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Django </a:t>
            </a:r>
            <a:r>
              <a:rPr lang="ru-RU" dirty="0"/>
              <a:t>в </a:t>
            </a:r>
            <a:r>
              <a:rPr lang="en-US" dirty="0"/>
              <a:t>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113978"/>
            <a:ext cx="16599626" cy="7947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Наш проект выглядит следующим образом: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└── app </a:t>
            </a:r>
            <a:endParaRPr lang="ru-RU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├──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hello_django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│   ├── __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__.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│   ├──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asgi.py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│   ├──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settings.py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│   ├──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urls.py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│   └──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wsgi.py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├──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manage.py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└──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requirements.txt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793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Django </a:t>
            </a:r>
            <a:r>
              <a:rPr lang="ru-RU" dirty="0"/>
              <a:t>в </a:t>
            </a:r>
            <a:r>
              <a:rPr lang="en-US" dirty="0"/>
              <a:t>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1839655"/>
            <a:ext cx="16599626" cy="843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ru-RU" sz="2800" dirty="0">
                <a:latin typeface="Arial" panose="020B0604020202020204" pitchFamily="34" charset="0"/>
              </a:rPr>
              <a:t>Создадим </a:t>
            </a:r>
            <a:r>
              <a:rPr lang="en-US" sz="2800" dirty="0" err="1">
                <a:latin typeface="Arial" panose="020B0604020202020204" pitchFamily="34" charset="0"/>
              </a:rPr>
              <a:t>Dockerfile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python:3.10.15-alpine</a:t>
            </a: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authors="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stureiko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rtl="0">
              <a:spcBef>
                <a:spcPts val="0"/>
              </a:spcBef>
            </a:pPr>
            <a:endParaRPr lang="en-US" sz="2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 /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environment variables</a:t>
            </a: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 PYTHONDONTWRITEBYTECODE=1</a:t>
            </a: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 PYTHONUNBUFFERED=1</a:t>
            </a:r>
          </a:p>
          <a:p>
            <a:pPr algn="l" rtl="0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install dependencies</a:t>
            </a: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pip install --upgrade pip</a:t>
            </a: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requirements.txt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pip install -r 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requirements.txt</a:t>
            </a: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copy project</a:t>
            </a: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.. .</a:t>
            </a:r>
          </a:p>
          <a:p>
            <a:pPr algn="l" rtl="0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["python", "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manage.py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runserver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"0.0.0.0:8000"]</a:t>
            </a:r>
          </a:p>
        </p:txBody>
      </p:sp>
    </p:spTree>
    <p:extLst>
      <p:ext uri="{BB962C8B-B14F-4D97-AF65-F5344CB8AC3E}">
        <p14:creationId xmlns:p14="http://schemas.microsoft.com/office/powerpoint/2010/main" val="249460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Django </a:t>
            </a:r>
            <a:r>
              <a:rPr lang="ru-RU" dirty="0"/>
              <a:t>в </a:t>
            </a:r>
            <a:r>
              <a:rPr lang="en-US" dirty="0"/>
              <a:t>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113978"/>
            <a:ext cx="16599626" cy="6583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ru-RU" sz="2800" dirty="0">
                <a:latin typeface="Arial" panose="020B0604020202020204" pitchFamily="34" charset="0"/>
              </a:rPr>
              <a:t>Соберем контейнер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 .</a:t>
            </a:r>
            <a:endParaRPr lang="ru-RU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endParaRPr lang="ru-RU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lnSpc>
                <a:spcPct val="120000"/>
              </a:lnSpc>
              <a:spcAft>
                <a:spcPts val="1200"/>
              </a:spcAft>
              <a:buFont typeface="+mj-lt"/>
              <a:buAutoNum type="arabicPeriod" startAt="5"/>
            </a:pPr>
            <a:r>
              <a:rPr lang="ru-RU" sz="2800" dirty="0">
                <a:latin typeface="Arial" panose="020B0604020202020204" pitchFamily="34" charset="0"/>
              </a:rPr>
              <a:t>Соберем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docker-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800" dirty="0">
                <a:latin typeface="Arial" panose="020B0604020202020204" pitchFamily="34" charset="0"/>
              </a:rPr>
              <a:t>для запуска конфигурации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web: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build: ./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command: python 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manage.py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runserver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0.0.0.0:8000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volumes: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./app/:/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ports: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- 8000:8000</a:t>
            </a:r>
          </a:p>
        </p:txBody>
      </p:sp>
    </p:spTree>
    <p:extLst>
      <p:ext uri="{BB962C8B-B14F-4D97-AF65-F5344CB8AC3E}">
        <p14:creationId xmlns:p14="http://schemas.microsoft.com/office/powerpoint/2010/main" val="1164830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Django </a:t>
            </a:r>
            <a:r>
              <a:rPr lang="ru-RU" dirty="0"/>
              <a:t>в </a:t>
            </a:r>
            <a:r>
              <a:rPr lang="en-US" dirty="0"/>
              <a:t>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2414424"/>
            <a:ext cx="16599626" cy="394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6"/>
            </a:pPr>
            <a:r>
              <a:rPr lang="ru-RU" sz="2800" dirty="0">
                <a:latin typeface="Arial" panose="020B0604020202020204" pitchFamily="34" charset="0"/>
              </a:rPr>
              <a:t>Соберем образы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 build</a:t>
            </a:r>
            <a:endParaRPr lang="ru-RU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lnSpc>
                <a:spcPct val="120000"/>
              </a:lnSpc>
              <a:spcAft>
                <a:spcPts val="1200"/>
              </a:spcAft>
              <a:buFont typeface="+mj-lt"/>
              <a:buAutoNum type="arabicPeriod" startAt="7"/>
            </a:pPr>
            <a:r>
              <a:rPr lang="ru-RU" sz="2800" dirty="0">
                <a:latin typeface="Arial" panose="020B0604020202020204" pitchFamily="34" charset="0"/>
              </a:rPr>
              <a:t>Развернем конфигурацию</a:t>
            </a:r>
            <a:endParaRPr lang="en-US" sz="28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</a:t>
            </a:r>
          </a:p>
          <a:p>
            <a:pPr marL="514350" indent="-514350">
              <a:lnSpc>
                <a:spcPct val="120000"/>
              </a:lnSpc>
              <a:spcAft>
                <a:spcPts val="1200"/>
              </a:spcAft>
              <a:buFont typeface="+mj-lt"/>
              <a:buAutoNum type="arabicPeriod" startAt="8"/>
            </a:pPr>
            <a:r>
              <a:rPr lang="ru-RU" sz="2800" dirty="0">
                <a:latin typeface="Arial" panose="020B0604020202020204" pitchFamily="34" charset="0"/>
              </a:rPr>
              <a:t>Проверьте наличие ошибок в журналах ошибок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logs -f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08591-8F31-1E4A-98DB-8031185CAE8B}"/>
              </a:ext>
            </a:extLst>
          </p:cNvPr>
          <p:cNvSpPr txBox="1"/>
          <p:nvPr/>
        </p:nvSpPr>
        <p:spPr>
          <a:xfrm>
            <a:off x="1371600" y="8843554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Подробнее</a:t>
            </a:r>
            <a:endParaRPr lang="en-US" sz="1800" dirty="0">
              <a:hlinkClick r:id="rId2"/>
            </a:endParaRPr>
          </a:p>
          <a:p>
            <a:r>
              <a:rPr lang="en-US" sz="1800" dirty="0">
                <a:hlinkClick r:id="rId2"/>
              </a:rPr>
              <a:t>https://webdevblog.ru/kak-ispolzovat-django-postgresql-i-docker/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3303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;p13">
            <a:extLst>
              <a:ext uri="{FF2B5EF4-FFF2-40B4-BE49-F238E27FC236}">
                <a16:creationId xmlns:a16="http://schemas.microsoft.com/office/drawing/2014/main" id="{79774447-F569-2A43-A0C8-671EB9BFDC9D}"/>
              </a:ext>
            </a:extLst>
          </p:cNvPr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Django 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приложение </a:t>
            </a:r>
            <a:b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29132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Подготовьте простое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Django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приложение для пере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носа в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Docker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;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Написать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Dockerfile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который упакует наше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Django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приложение «как есть» в контейнер;</a:t>
            </a: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Собрать контейнер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;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Запустить контейнер и посмотреть вывод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.</a:t>
            </a: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760504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FA847-97F4-C242-8E9A-56726937C476}"/>
              </a:ext>
            </a:extLst>
          </p:cNvPr>
          <p:cNvSpPr txBox="1"/>
          <p:nvPr/>
        </p:nvSpPr>
        <p:spPr>
          <a:xfrm>
            <a:off x="5797571" y="4435614"/>
            <a:ext cx="669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Работа в сессионном зале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00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764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4DB03EC6-04AA-A749-B516-81BD4A451149}"/>
              </a:ext>
            </a:extLst>
          </p:cNvPr>
          <p:cNvSpPr txBox="1"/>
          <p:nvPr/>
        </p:nvSpPr>
        <p:spPr>
          <a:xfrm>
            <a:off x="1470572" y="3430654"/>
            <a:ext cx="13746654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что такое 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Dockerfile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;</a:t>
            </a:r>
            <a:endParaRPr lang="en-US" sz="3200" dirty="0">
              <a:latin typeface="Inter"/>
              <a:ea typeface="Inter"/>
              <a:cs typeface="Inter"/>
              <a:sym typeface="Inter"/>
            </a:endParaRP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Написали свой первый 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Dockerfile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;</a:t>
            </a:r>
            <a:endParaRPr lang="ru-RU" sz="3200" dirty="0">
              <a:latin typeface="Inter"/>
              <a:ea typeface="Inter"/>
              <a:cs typeface="Inter"/>
              <a:sym typeface="Inter"/>
            </a:endParaRP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Разобрались зачем нужна многоэтапная сборка;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Написали простое приложение на </a:t>
            </a:r>
            <a:r>
              <a:rPr lang="en-US" sz="3200" dirty="0">
                <a:latin typeface="Inter"/>
                <a:ea typeface="Inter"/>
                <a:sym typeface="Inter"/>
              </a:rPr>
              <a:t>FastAPI </a:t>
            </a:r>
            <a:r>
              <a:rPr lang="ru-RU" sz="3200" dirty="0">
                <a:latin typeface="Inter"/>
                <a:ea typeface="Inter"/>
                <a:sym typeface="Inter"/>
              </a:rPr>
              <a:t>для его упаковки в контейнер;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Написали двухэтапный </a:t>
            </a:r>
            <a:r>
              <a:rPr lang="en-US" sz="3200" dirty="0" err="1">
                <a:latin typeface="Inter"/>
                <a:ea typeface="Inter"/>
                <a:sym typeface="Inter"/>
              </a:rPr>
              <a:t>Dockerfile</a:t>
            </a:r>
            <a:r>
              <a:rPr lang="ru-RU" sz="3200" dirty="0">
                <a:latin typeface="Inter"/>
                <a:ea typeface="Inter"/>
                <a:sym typeface="Inter"/>
              </a:rPr>
              <a:t>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Упаковали приложение </a:t>
            </a:r>
            <a:r>
              <a:rPr lang="en-US" sz="3200" dirty="0">
                <a:latin typeface="Inter"/>
                <a:ea typeface="Inter"/>
                <a:sym typeface="Inter"/>
              </a:rPr>
              <a:t>Django </a:t>
            </a:r>
            <a:r>
              <a:rPr lang="ru-RU" sz="3200" dirty="0">
                <a:latin typeface="Inter"/>
                <a:ea typeface="Inter"/>
                <a:sym typeface="Inter"/>
              </a:rPr>
              <a:t>в контейнер.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Следующий </a:t>
            </a:r>
            <a:r>
              <a:rPr lang="ru-RU" sz="64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вебинар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4DB03EC6-04AA-A749-B516-81BD4A451149}"/>
              </a:ext>
            </a:extLst>
          </p:cNvPr>
          <p:cNvSpPr txBox="1"/>
          <p:nvPr/>
        </p:nvSpPr>
        <p:spPr>
          <a:xfrm>
            <a:off x="1470572" y="3430654"/>
            <a:ext cx="13746654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Поймем как запустить популярные БД в контейнере;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Подключим к нашему приложению</a:t>
            </a:r>
            <a:r>
              <a:rPr lang="en-US" sz="3200" dirty="0">
                <a:latin typeface="Inter"/>
                <a:ea typeface="Inter"/>
                <a:sym typeface="Inter"/>
              </a:rPr>
              <a:t> PostgreSQL</a:t>
            </a:r>
            <a:r>
              <a:rPr lang="ru-RU" sz="3200" dirty="0">
                <a:latin typeface="Inter"/>
                <a:ea typeface="Inter"/>
                <a:sym typeface="Inter"/>
              </a:rPr>
              <a:t>;</a:t>
            </a:r>
            <a:endParaRPr lang="en-US" sz="3200" dirty="0">
              <a:latin typeface="Inter"/>
              <a:ea typeface="Inter"/>
              <a:sym typeface="Inter"/>
            </a:endParaRP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Разберемся как использовать переменные окружения;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Узнаем что такое тома и как их использовать, что бы не потерять данные контейнера</a:t>
            </a:r>
            <a:r>
              <a:rPr lang="en-US" sz="3200" dirty="0">
                <a:latin typeface="Inter"/>
                <a:ea typeface="Inter"/>
                <a:sym typeface="Inter"/>
              </a:rPr>
              <a:t>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Узнаем как разделять наши приложения по сетевым сегментам</a:t>
            </a:r>
            <a:r>
              <a:rPr lang="en-US" sz="3200" dirty="0">
                <a:latin typeface="Inter"/>
                <a:ea typeface="Inter"/>
                <a:sym typeface="Inter"/>
              </a:rPr>
              <a:t>.</a:t>
            </a:r>
            <a:endParaRPr lang="ru-RU" sz="3200" dirty="0">
              <a:latin typeface="Inter"/>
              <a:ea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589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F5D0117-6E11-EC42-A7CF-4CF5BB293ED4}"/>
              </a:ext>
            </a:extLst>
          </p:cNvPr>
          <p:cNvSpPr/>
          <p:nvPr/>
        </p:nvSpPr>
        <p:spPr>
          <a:xfrm>
            <a:off x="7213781" y="5047218"/>
            <a:ext cx="4418585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Django and Databases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5E35A6-8E39-224F-A493-74303053F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879" y="5257434"/>
            <a:ext cx="540000" cy="540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</a:t>
            </a:r>
            <a:r>
              <a:rPr lang="en-US" sz="2400" dirty="0"/>
              <a:t>Docker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382562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Dockerfile </a:t>
            </a:r>
            <a:r>
              <a:rPr lang="ru-RU" sz="2400" dirty="0"/>
              <a:t>– </a:t>
            </a:r>
            <a:r>
              <a:rPr lang="ru-RU" sz="2400"/>
              <a:t>создание контейнеров</a:t>
            </a:r>
            <a:endParaRPr lang="ru-RU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571629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</a:t>
            </a:r>
            <a:r>
              <a:rPr lang="ru-RU" sz="2400" dirty="0"/>
              <a:t>и БД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7317631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compose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Логирование</a:t>
            </a:r>
            <a:r>
              <a:rPr lang="ru-RU" sz="2400" dirty="0"/>
              <a:t> приложений в </a:t>
            </a:r>
            <a:r>
              <a:rPr lang="en-US" sz="2400" dirty="0"/>
              <a:t>Docker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0054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50054" y="3819845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50054" y="5571628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50054" y="7317631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4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2050054" y="9063634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B5159B-598E-AE42-86E7-6E20641C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410" y="405985"/>
            <a:ext cx="1873590" cy="14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0" cy="328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0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6001" y="4384243"/>
            <a:ext cx="13746654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Поймем что такое 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Dockerfile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Напишем</a:t>
            </a:r>
            <a:r>
              <a:rPr lang="en-US" sz="3200" dirty="0">
                <a:latin typeface="Inter"/>
                <a:ea typeface="Inter"/>
                <a:sym typeface="Inter"/>
              </a:rPr>
              <a:t> </a:t>
            </a:r>
            <a:r>
              <a:rPr lang="en-US" sz="3200" dirty="0" err="1">
                <a:latin typeface="Inter"/>
                <a:ea typeface="Inter"/>
                <a:sym typeface="Inter"/>
              </a:rPr>
              <a:t>Dockerfile</a:t>
            </a:r>
            <a:r>
              <a:rPr lang="en-US" sz="3200" dirty="0">
                <a:latin typeface="Inter"/>
                <a:ea typeface="Inter"/>
                <a:sym typeface="Inter"/>
              </a:rPr>
              <a:t> </a:t>
            </a:r>
            <a:r>
              <a:rPr lang="ru-RU" sz="3200" dirty="0">
                <a:latin typeface="Inter"/>
                <a:ea typeface="Inter"/>
                <a:sym typeface="Inter"/>
              </a:rPr>
              <a:t>и соберем свой образ;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Разберемся, что такое многоступенчатая сборка;</a:t>
            </a:r>
          </a:p>
          <a:p>
            <a:pPr marL="594360" indent="-594360">
              <a:lnSpc>
                <a:spcPct val="15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ru-RU" sz="3200" dirty="0">
                <a:latin typeface="Inter"/>
                <a:ea typeface="Inter"/>
                <a:sym typeface="Inter"/>
              </a:rPr>
              <a:t>Напишем </a:t>
            </a:r>
            <a:r>
              <a:rPr lang="en-US" sz="3200" dirty="0" err="1">
                <a:latin typeface="Inter"/>
                <a:ea typeface="Inter"/>
                <a:sym typeface="Inter"/>
              </a:rPr>
              <a:t>Dockerfile</a:t>
            </a:r>
            <a:r>
              <a:rPr lang="en-US" sz="3200" dirty="0">
                <a:latin typeface="Inter"/>
                <a:ea typeface="Inter"/>
                <a:sym typeface="Inter"/>
              </a:rPr>
              <a:t> </a:t>
            </a:r>
            <a:r>
              <a:rPr lang="ru-RU" sz="3200" dirty="0">
                <a:latin typeface="Inter"/>
                <a:ea typeface="Inter"/>
                <a:sym typeface="Inter"/>
              </a:rPr>
              <a:t>для </a:t>
            </a:r>
            <a:r>
              <a:rPr lang="en-US" sz="3200" dirty="0">
                <a:latin typeface="Inter"/>
                <a:ea typeface="Inter"/>
                <a:sym typeface="Inter"/>
              </a:rPr>
              <a:t>Django </a:t>
            </a:r>
            <a:r>
              <a:rPr lang="ru-RU" sz="3200" dirty="0">
                <a:latin typeface="Inter"/>
                <a:ea typeface="Inter"/>
                <a:sym typeface="Inter"/>
              </a:rPr>
              <a:t>приложения.</a:t>
            </a:r>
            <a:endParaRPr lang="en-US" sz="3200" dirty="0">
              <a:latin typeface="Inter"/>
              <a:ea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0332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Docker</a:t>
            </a:r>
            <a:r>
              <a:rPr lang="en-US" sz="86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file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6346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D4208-3E5D-FA45-8214-CE261787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400F-297B-424F-A8D9-6882E5C55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76" b="13119"/>
          <a:stretch/>
        </p:blipFill>
        <p:spPr>
          <a:xfrm>
            <a:off x="7405992" y="311286"/>
            <a:ext cx="10293472" cy="2386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87B8D-A71B-1B4E-8C7B-B50EB6D15712}"/>
              </a:ext>
            </a:extLst>
          </p:cNvPr>
          <p:cNvSpPr txBox="1"/>
          <p:nvPr/>
        </p:nvSpPr>
        <p:spPr>
          <a:xfrm>
            <a:off x="600096" y="3203410"/>
            <a:ext cx="825856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4000" dirty="0">
                <a:latin typeface="Roboto" panose="02000000000000000000" pitchFamily="2" charset="0"/>
              </a:rPr>
              <a:t>Текстовый файл с </a:t>
            </a:r>
            <a:r>
              <a:rPr lang="en-US" sz="4000" dirty="0">
                <a:latin typeface="Roboto" panose="02000000000000000000" pitchFamily="2" charset="0"/>
              </a:rPr>
              <a:t>build </a:t>
            </a:r>
            <a:r>
              <a:rPr lang="ru-RU" sz="4000" dirty="0">
                <a:latin typeface="Roboto" panose="02000000000000000000" pitchFamily="2" charset="0"/>
              </a:rPr>
              <a:t>инструкциями </a:t>
            </a:r>
            <a:endParaRPr lang="ru-RU" sz="3200" dirty="0"/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4000" dirty="0">
                <a:latin typeface="Roboto" panose="02000000000000000000" pitchFamily="2" charset="0"/>
              </a:rPr>
              <a:t>Инструкции декларативно описывают </a:t>
            </a:r>
            <a:r>
              <a:rPr lang="en-US" sz="4000" dirty="0">
                <a:latin typeface="Roboto" panose="02000000000000000000" pitchFamily="2" charset="0"/>
              </a:rPr>
              <a:t>image </a:t>
            </a:r>
            <a:endParaRPr lang="en-US" sz="3200" dirty="0"/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4000" dirty="0">
                <a:latin typeface="Roboto" panose="02000000000000000000" pitchFamily="2" charset="0"/>
              </a:rPr>
              <a:t>каждая</a:t>
            </a:r>
            <a:r>
              <a:rPr lang="en-TR" sz="4000" dirty="0">
                <a:latin typeface="Roboto" panose="02000000000000000000" pitchFamily="2" charset="0"/>
              </a:rPr>
              <a:t> </a:t>
            </a:r>
            <a:r>
              <a:rPr lang="ru-RU" sz="4000" dirty="0">
                <a:latin typeface="Roboto" panose="02000000000000000000" pitchFamily="2" charset="0"/>
              </a:rPr>
              <a:t>инструкция</a:t>
            </a:r>
            <a:r>
              <a:rPr lang="en-TR" sz="4000" dirty="0">
                <a:latin typeface="Roboto" panose="02000000000000000000" pitchFamily="2" charset="0"/>
              </a:rPr>
              <a:t> – </a:t>
            </a:r>
            <a:r>
              <a:rPr lang="ru-RU" sz="4000" dirty="0">
                <a:latin typeface="Roboto" panose="02000000000000000000" pitchFamily="2" charset="0"/>
              </a:rPr>
              <a:t>промежуточный </a:t>
            </a:r>
            <a:r>
              <a:rPr lang="en-US" sz="4000" dirty="0">
                <a:latin typeface="Roboto" panose="02000000000000000000" pitchFamily="2" charset="0"/>
              </a:rPr>
              <a:t>image </a:t>
            </a:r>
            <a:endParaRPr lang="en-US" sz="3200" dirty="0"/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4000" dirty="0">
                <a:latin typeface="Roboto" panose="02000000000000000000" pitchFamily="2" charset="0"/>
              </a:rPr>
              <a:t>сам </a:t>
            </a:r>
            <a:r>
              <a:rPr lang="en-US" sz="4000" dirty="0">
                <a:latin typeface="Roboto" panose="02000000000000000000" pitchFamily="2" charset="0"/>
              </a:rPr>
              <a:t>build </a:t>
            </a:r>
            <a:r>
              <a:rPr lang="ru-RU" sz="4000" dirty="0">
                <a:latin typeface="Roboto" panose="02000000000000000000" pitchFamily="2" charset="0"/>
              </a:rPr>
              <a:t>делает </a:t>
            </a:r>
            <a:r>
              <a:rPr lang="en-US" sz="4000" dirty="0">
                <a:latin typeface="Roboto" panose="02000000000000000000" pitchFamily="2" charset="0"/>
              </a:rPr>
              <a:t>docker daemon 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73DC0-B57F-B149-A772-964F7358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657" y="4020766"/>
            <a:ext cx="8785866" cy="503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7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1">
            <a:extLst>
              <a:ext uri="{FF2B5EF4-FFF2-40B4-BE49-F238E27FC236}">
                <a16:creationId xmlns:a16="http://schemas.microsoft.com/office/drawing/2014/main" id="{0B3D95D9-6A17-564D-AAC6-81EA5655D9B4}"/>
              </a:ext>
            </a:extLst>
          </p:cNvPr>
          <p:cNvSpPr/>
          <p:nvPr/>
        </p:nvSpPr>
        <p:spPr>
          <a:xfrm>
            <a:off x="1155600" y="3133214"/>
            <a:ext cx="15976800" cy="1462304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>
              <a:buSzPts val="1400"/>
            </a:pPr>
            <a:endParaRPr sz="3600"/>
          </a:p>
        </p:txBody>
      </p:sp>
      <p:sp>
        <p:nvSpPr>
          <p:cNvPr id="339" name="Google Shape;339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ru-RU" dirty="0"/>
              <a:t>Пишем </a:t>
            </a:r>
            <a:r>
              <a:rPr lang="en-US" dirty="0" err="1"/>
              <a:t>dockerfile</a:t>
            </a:r>
            <a:endParaRPr dirty="0"/>
          </a:p>
        </p:txBody>
      </p:sp>
      <p:sp>
        <p:nvSpPr>
          <p:cNvPr id="340" name="Google Shape;340;p61"/>
          <p:cNvSpPr txBox="1">
            <a:spLocks noGrp="1"/>
          </p:cNvSpPr>
          <p:nvPr>
            <p:ph type="subTitle" idx="4294967295"/>
          </p:nvPr>
        </p:nvSpPr>
        <p:spPr>
          <a:xfrm>
            <a:off x="1443264" y="3247622"/>
            <a:ext cx="16452850" cy="123348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400" dirty="0">
                <a:solidFill>
                  <a:srgbClr val="0645AD"/>
                </a:solidFill>
              </a:rPr>
              <a:t>#!/bin/bash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2400" dirty="0">
                <a:solidFill>
                  <a:srgbClr val="019836"/>
                </a:solidFill>
              </a:rPr>
              <a:t>echo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61C00"/>
                </a:solidFill>
              </a:rPr>
              <a:t>“Hello</a:t>
            </a:r>
            <a:r>
              <a:rPr lang="ru-RU" sz="2400" dirty="0">
                <a:solidFill>
                  <a:srgbClr val="A61C00"/>
                </a:solidFill>
              </a:rPr>
              <a:t> </a:t>
            </a:r>
            <a:r>
              <a:rPr lang="en-US" sz="2400" dirty="0">
                <a:solidFill>
                  <a:srgbClr val="A61C00"/>
                </a:solidFill>
              </a:rPr>
              <a:t>declarative world!”</a:t>
            </a:r>
            <a:endParaRPr sz="2400" dirty="0">
              <a:solidFill>
                <a:srgbClr val="A61C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9E14D-4EA6-044D-A5C4-17433E4C1CD5}"/>
              </a:ext>
            </a:extLst>
          </p:cNvPr>
          <p:cNvSpPr txBox="1"/>
          <p:nvPr/>
        </p:nvSpPr>
        <p:spPr>
          <a:xfrm>
            <a:off x="1155600" y="2403716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script.sh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9983B-FCB5-BA4A-8FB1-89F1080E6F59}"/>
              </a:ext>
            </a:extLst>
          </p:cNvPr>
          <p:cNvSpPr txBox="1"/>
          <p:nvPr/>
        </p:nvSpPr>
        <p:spPr>
          <a:xfrm>
            <a:off x="1155598" y="4761538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dockerfile</a:t>
            </a:r>
            <a:endParaRPr lang="en-US" sz="2800" dirty="0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3D7BE9E8-92A4-9A4B-BD3C-CD76BF3BA189}"/>
              </a:ext>
            </a:extLst>
          </p:cNvPr>
          <p:cNvSpPr/>
          <p:nvPr/>
        </p:nvSpPr>
        <p:spPr>
          <a:xfrm>
            <a:off x="1155600" y="5284757"/>
            <a:ext cx="15976800" cy="3362853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>
              <a:buSzPts val="1400"/>
            </a:pPr>
            <a:endParaRPr sz="2800"/>
          </a:p>
        </p:txBody>
      </p:sp>
      <p:sp>
        <p:nvSpPr>
          <p:cNvPr id="8" name="Google Shape;340;p61">
            <a:extLst>
              <a:ext uri="{FF2B5EF4-FFF2-40B4-BE49-F238E27FC236}">
                <a16:creationId xmlns:a16="http://schemas.microsoft.com/office/drawing/2014/main" id="{19C69A4A-F725-1E4C-93AC-2980B5E96433}"/>
              </a:ext>
            </a:extLst>
          </p:cNvPr>
          <p:cNvSpPr txBox="1">
            <a:spLocks/>
          </p:cNvSpPr>
          <p:nvPr/>
        </p:nvSpPr>
        <p:spPr>
          <a:xfrm>
            <a:off x="1257300" y="6315712"/>
            <a:ext cx="15267562" cy="233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FROM ubuntu:16.04</a:t>
            </a:r>
          </a:p>
          <a:p>
            <a:pPr marL="0" indent="0">
              <a:buSzPct val="100000"/>
            </a:pP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LABEL maintainer="nikita@express42.com" LABEL version="1.0"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LABEL description="Simple docker image \ with your script"</a:t>
            </a:r>
          </a:p>
          <a:p>
            <a:pPr marL="0" indent="0">
              <a:buSzPct val="100000"/>
            </a:pPr>
            <a:r>
              <a:rPr lang="en-US" sz="2200" dirty="0">
                <a:solidFill>
                  <a:schemeClr val="tx1"/>
                </a:solidFill>
              </a:rPr>
              <a:t>COPY ./</a:t>
            </a:r>
            <a:r>
              <a:rPr lang="en-US" sz="2200" dirty="0" err="1">
                <a:solidFill>
                  <a:schemeClr val="tx1"/>
                </a:solidFill>
              </a:rPr>
              <a:t>script.sh</a:t>
            </a:r>
            <a:r>
              <a:rPr lang="en-US" sz="2200" dirty="0">
                <a:solidFill>
                  <a:schemeClr val="tx1"/>
                </a:solidFill>
              </a:rPr>
              <a:t> 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1488</Words>
  <Application>Microsoft Macintosh PowerPoint</Application>
  <PresentationFormat>Custom</PresentationFormat>
  <Paragraphs>271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Calibri</vt:lpstr>
      <vt:lpstr>Corbel</vt:lpstr>
      <vt:lpstr>Arial</vt:lpstr>
      <vt:lpstr>Courier New</vt:lpstr>
      <vt:lpstr>Inter</vt:lpstr>
      <vt:lpstr>Apple Chancery</vt:lpstr>
      <vt:lpstr>JetBrains Mono</vt:lpstr>
      <vt:lpstr>Roboto</vt:lpstr>
      <vt:lpstr>Office Theme</vt:lpstr>
      <vt:lpstr>Custom Design</vt:lpstr>
      <vt:lpstr>Docker Создание контейнеров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Dockerfile</vt:lpstr>
      <vt:lpstr>Пишем dockerfile</vt:lpstr>
      <vt:lpstr>Собираем image</vt:lpstr>
      <vt:lpstr>Docker images</vt:lpstr>
      <vt:lpstr>Запускаем наш контейнер</vt:lpstr>
      <vt:lpstr>Пишем dockerfile</vt:lpstr>
      <vt:lpstr>Выполнить скрипт сразу после запуска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Кеширование</vt:lpstr>
      <vt:lpstr>Уменьшение размера</vt:lpstr>
      <vt:lpstr>Многоэтапная сборка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Django в Docker</vt:lpstr>
      <vt:lpstr>Django в Docker</vt:lpstr>
      <vt:lpstr>Django в Docker</vt:lpstr>
      <vt:lpstr>Django в Docker</vt:lpstr>
      <vt:lpstr>Django в Docker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66</cp:revision>
  <dcterms:created xsi:type="dcterms:W3CDTF">2022-11-15T10:50:05Z</dcterms:created>
  <dcterms:modified xsi:type="dcterms:W3CDTF">2024-11-07T12:47:34Z</dcterms:modified>
</cp:coreProperties>
</file>